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8" r:id="rId4"/>
    <p:sldId id="257" r:id="rId5"/>
    <p:sldId id="258" r:id="rId6"/>
    <p:sldId id="325" r:id="rId7"/>
    <p:sldId id="259" r:id="rId8"/>
    <p:sldId id="329"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Jameel Noori Nastaleeq" panose="02000503000000000004" pitchFamily="2" charset="-78"/>
      <p:regular r:id="rId20"/>
      <p:italic r:id="rId2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79D"/>
    <a:srgbClr val="07700A"/>
    <a:srgbClr val="FFBF44"/>
    <a:srgbClr val="FFFF66"/>
    <a:srgbClr val="9DCC9E"/>
    <a:srgbClr val="E8C543"/>
    <a:srgbClr val="FFCA6A"/>
    <a:srgbClr val="FF00FF"/>
    <a:srgbClr val="FF99FF"/>
    <a:srgbClr val="BE1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36" autoAdjust="0"/>
  </p:normalViewPr>
  <p:slideViewPr>
    <p:cSldViewPr snapToGrid="0">
      <p:cViewPr varScale="1">
        <p:scale>
          <a:sx n="99" d="100"/>
          <a:sy n="99"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pPr algn="ctr" rtl="1"/>
          <a:r>
            <a:rPr lang="ur-PK" sz="2400" b="1" dirty="0">
              <a:latin typeface="Jameel Noori Nastaleeq" panose="02000503000000020004" pitchFamily="2" charset="-78"/>
              <a:cs typeface="Jameel Noori Nastaleeq" panose="02000503000000020004" pitchFamily="2" charset="-78"/>
            </a:rPr>
            <a:t>تاکہ اُن کے دلوں کو تسلی ملے</a:t>
          </a:r>
          <a:endParaRPr lang="es-ES" sz="2400" b="1" dirty="0">
            <a:latin typeface="Jameel Noori Nastaleeq" panose="02000503000000020004" pitchFamily="2" charset="-78"/>
            <a:cs typeface="Jameel Noori Nastaleeq" panose="02000503000000020004" pitchFamily="2" charset="-78"/>
          </a:endParaRPr>
        </a:p>
      </dgm:t>
    </dgm:pt>
    <dgm:pt modelId="{62228C23-7F1C-4984-8E05-788BCBBAB1B7}" type="parTrans" cxnId="{A0B705FC-E4B1-43CB-B671-6C8036EEF1C0}">
      <dgm:prSet/>
      <dgm:spPr/>
      <dgm:t>
        <a:bodyPr/>
        <a:lstStyle/>
        <a:p>
          <a:pPr algn="ctr"/>
          <a:endParaRPr lang="es-ES" sz="2400" b="1"/>
        </a:p>
      </dgm:t>
    </dgm:pt>
    <dgm:pt modelId="{3EDB10DF-3FEE-4123-98BD-347EA0B5994B}" type="sibTrans" cxnId="{A0B705FC-E4B1-43CB-B671-6C8036EEF1C0}">
      <dgm:prSet/>
      <dgm:spPr/>
      <dgm:t>
        <a:bodyPr/>
        <a:lstStyle/>
        <a:p>
          <a:pPr algn="ctr"/>
          <a:endParaRPr lang="es-ES" sz="2400" b="1"/>
        </a:p>
      </dgm:t>
    </dgm:pt>
    <dgm:pt modelId="{57550FA6-1EE6-47C7-9E78-97485E71593D}">
      <dgm:prSet custT="1"/>
      <dgm:spPr>
        <a:effectLst>
          <a:outerShdw blurRad="50800" dist="38100" dir="8100000" algn="tr" rotWithShape="0">
            <a:prstClr val="black">
              <a:alpha val="40000"/>
            </a:prstClr>
          </a:outerShdw>
        </a:effectLst>
      </dgm:spPr>
      <dgm:t>
        <a:bodyPr/>
        <a:lstStyle/>
        <a:p>
          <a:pPr algn="ctr" rtl="1"/>
          <a:r>
            <a:rPr lang="ur-PK" sz="2400" b="1" dirty="0">
              <a:latin typeface="Jameel Noori Nastaleeq" panose="02000503000000020004" pitchFamily="2" charset="-78"/>
              <a:cs typeface="Jameel Noori Nastaleeq" panose="02000503000000020004" pitchFamily="2" charset="-78"/>
            </a:rPr>
            <a:t>اور وہ محبت میں متحد رہیں</a:t>
          </a:r>
          <a:endParaRPr lang="es-ES" sz="2400" b="1" dirty="0">
            <a:latin typeface="Jameel Noori Nastaleeq" panose="02000503000000020004" pitchFamily="2" charset="-78"/>
            <a:cs typeface="Jameel Noori Nastaleeq" panose="02000503000000020004" pitchFamily="2" charset="-78"/>
          </a:endParaRPr>
        </a:p>
      </dgm:t>
    </dgm:pt>
    <dgm:pt modelId="{8C7FC0CD-B9DF-4F81-820C-88F900E6E64A}" type="parTrans" cxnId="{632EB64E-4578-42A0-87C8-5BF98C6804B4}">
      <dgm:prSet/>
      <dgm:spPr/>
      <dgm:t>
        <a:bodyPr/>
        <a:lstStyle/>
        <a:p>
          <a:pPr algn="ctr"/>
          <a:endParaRPr lang="es-ES" sz="2400" b="1"/>
        </a:p>
      </dgm:t>
    </dgm:pt>
    <dgm:pt modelId="{699C7308-3EDA-4AE9-9ED9-2B0249BA77E8}" type="sibTrans" cxnId="{632EB64E-4578-42A0-87C8-5BF98C6804B4}">
      <dgm:prSet/>
      <dgm:spPr/>
      <dgm:t>
        <a:bodyPr/>
        <a:lstStyle/>
        <a:p>
          <a:pPr algn="ctr"/>
          <a:endParaRPr lang="es-ES" sz="2400" b="1"/>
        </a:p>
      </dgm:t>
    </dgm:pt>
    <dgm:pt modelId="{3D9C8103-CC21-4390-B4AF-A7BDAA307B6B}">
      <dgm:prSet custT="1"/>
      <dgm:spPr>
        <a:effectLst>
          <a:outerShdw blurRad="50800" dist="38100" dir="8100000" algn="tr" rotWithShape="0">
            <a:prstClr val="black">
              <a:alpha val="40000"/>
            </a:prstClr>
          </a:outerShdw>
        </a:effectLst>
      </dgm:spPr>
      <dgm:t>
        <a:bodyPr/>
        <a:lstStyle/>
        <a:p>
          <a:pPr algn="ctr" rtl="1"/>
          <a:r>
            <a:rPr lang="ar-SA" sz="2400" b="1" dirty="0"/>
            <a:t>تاکہ وہ کامل سمجھ کی تمام دولت حاصل کریں</a:t>
          </a:r>
          <a:endParaRPr lang="es-ES" sz="2400" b="1" dirty="0"/>
        </a:p>
      </dgm:t>
    </dgm:pt>
    <dgm:pt modelId="{D562DCFF-2036-4869-8C8F-68594B5F5CF2}" type="parTrans" cxnId="{95218E0E-633E-44D5-AE82-EA821FB1D92D}">
      <dgm:prSet/>
      <dgm:spPr/>
      <dgm:t>
        <a:bodyPr/>
        <a:lstStyle/>
        <a:p>
          <a:pPr algn="ctr"/>
          <a:endParaRPr lang="es-ES" sz="2400" b="1"/>
        </a:p>
      </dgm:t>
    </dgm:pt>
    <dgm:pt modelId="{9B0BC555-E09F-4A4B-9E4B-32D85A29033D}" type="sibTrans" cxnId="{95218E0E-633E-44D5-AE82-EA821FB1D92D}">
      <dgm:prSet/>
      <dgm:spPr/>
      <dgm:t>
        <a:bodyPr/>
        <a:lstStyle/>
        <a:p>
          <a:pPr algn="ctr"/>
          <a:endParaRPr lang="es-ES" sz="2400" b="1"/>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ar-SA" sz="22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اب تعلیم کی دو قسمیں ہیں۔</a:t>
          </a:r>
          <a:endParaRPr lang="es-ES" sz="22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pPr rtl="1"/>
          <a:r>
            <a:rPr lang="ar-SA" sz="2200" b="1" dirty="0">
              <a:effectLst>
                <a:outerShdw blurRad="38100" dist="38100" dir="2700000" algn="tl">
                  <a:srgbClr val="000000">
                    <a:alpha val="43137"/>
                  </a:srgbClr>
                </a:outerShdw>
              </a:effectLst>
            </a:rPr>
            <a:t>مسیح اور اُس کی اُس تعلیم کے مطابق جو بائبل میں درج ہے</a:t>
          </a:r>
          <a:endParaRPr lang="es-ES" sz="2200" b="1" dirty="0">
            <a:effectLst>
              <a:outerShdw blurRad="38100" dist="38100" dir="2700000" algn="tl">
                <a:srgbClr val="000000">
                  <a:alpha val="43137"/>
                </a:srgbClr>
              </a:outerShdw>
            </a:effectLst>
          </a:endParaRP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ar-SA" sz="22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ہم ایمان میں مضبوط ہوتے ہیں اور شکرگزاری میں بڑھتے جاتے ہیں (کلسیوں 2:7)</a:t>
          </a:r>
          <a:endParaRPr lang="es-ES" sz="22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rtl="1"/>
          <a:r>
            <a:rPr lang="ar-SA" sz="2200" b="1" dirty="0">
              <a:effectLst>
                <a:outerShdw blurRad="38100" dist="38100" dir="2700000" algn="tl">
                  <a:srgbClr val="000000">
                    <a:alpha val="43137"/>
                  </a:srgbClr>
                </a:outerShdw>
              </a:effectLst>
            </a:rPr>
            <a:t>فلسفوں اور بے بنیاد لطیف باتوں کے مطابق، اور انسانوں کی روایتوں کے مطابق</a:t>
          </a:r>
          <a:endParaRPr lang="es-ES" sz="2200" b="1" dirty="0">
            <a:effectLst>
              <a:outerShdw blurRad="38100" dist="38100" dir="2700000" algn="tl">
                <a:srgbClr val="000000">
                  <a:alpha val="43137"/>
                </a:srgbClr>
              </a:outerShdw>
            </a:effectLst>
          </a:endParaRP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pPr rtl="1"/>
          <a:r>
            <a:rPr lang="ar-SA" sz="2200" b="1" dirty="0">
              <a:effectLst>
                <a:outerShdw blurRad="38100" dist="38100" dir="2700000" algn="tl">
                  <a:srgbClr val="000000">
                    <a:alpha val="43137"/>
                  </a:srgbClr>
                </a:outerShdw>
              </a:effectLst>
            </a:rPr>
            <a:t>ہم فریب کھاتے ہیں، ہم پر حکم لگایا جاتا ہے، اور ہم اپنے اجر سے محروم ہو جاتے ہیں</a:t>
          </a:r>
          <a:r>
            <a:rPr lang="es-ES" sz="2200" b="1" dirty="0">
              <a:effectLst>
                <a:outerShdw blurRad="38100" dist="38100" dir="2700000" algn="tl">
                  <a:srgbClr val="000000">
                    <a:alpha val="43137"/>
                  </a:srgbClr>
                </a:outerShdw>
              </a:effectLst>
            </a:rPr>
            <a:t> </a:t>
          </a:r>
          <a:r>
            <a:rPr lang="ar-SA" sz="2200" b="1" dirty="0">
              <a:effectLst>
                <a:outerShdw blurRad="38100" dist="38100" dir="2700000" algn="tl">
                  <a:srgbClr val="000000">
                    <a:alpha val="43137"/>
                  </a:srgbClr>
                </a:outerShdw>
              </a:effectLst>
            </a:rPr>
            <a:t>(کلسیوں 2:8، 16، 18)۔</a:t>
          </a:r>
          <a:endParaRPr lang="es-ES" sz="2200" b="1" dirty="0">
            <a:effectLst>
              <a:outerShdw blurRad="38100" dist="38100" dir="2700000" algn="tl">
                <a:srgbClr val="000000">
                  <a:alpha val="43137"/>
                </a:srgbClr>
              </a:outerShdw>
            </a:effectLst>
          </a:endParaRP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val="rev"/>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زندگی دی، ہمیں معاف کر دیا (کلسیوں 13:2)۔</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pPr rtl="1"/>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ہمارے خلاف جو قانونی قرض تھا، اُسے روک دیا (کلسیوں 14:2)۔</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برائی کی تمام طاقتوں اور اقوتوں پر فتح حاصل کی (کلسیوں 15:2)۔</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val="rev"/>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custScaleX="123926">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32"/>
          <a:ext cx="8559564" cy="42325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تاکہ اُن کے دلوں کو تسلی ملے</a:t>
          </a:r>
          <a:endParaRPr lang="es-ES" sz="2400" b="1" kern="1200" dirty="0">
            <a:latin typeface="Jameel Noori Nastaleeq" panose="02000503000000020004" pitchFamily="2" charset="-78"/>
            <a:cs typeface="Jameel Noori Nastaleeq" panose="02000503000000020004" pitchFamily="2" charset="-78"/>
          </a:endParaRPr>
        </a:p>
      </dsp:txBody>
      <dsp:txXfrm>
        <a:off x="20662" y="20694"/>
        <a:ext cx="8518240" cy="381932"/>
      </dsp:txXfrm>
    </dsp:sp>
    <dsp:sp modelId="{3AC74F1B-8D74-4ECE-829C-7EBFCF5A233D}">
      <dsp:nvSpPr>
        <dsp:cNvPr id="0" name=""/>
        <dsp:cNvSpPr/>
      </dsp:nvSpPr>
      <dsp:spPr>
        <a:xfrm>
          <a:off x="0" y="431557"/>
          <a:ext cx="8559564" cy="42325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اور وہ محبت میں متحد رہیں</a:t>
          </a:r>
          <a:endParaRPr lang="es-ES" sz="2400" b="1" kern="1200" dirty="0">
            <a:latin typeface="Jameel Noori Nastaleeq" panose="02000503000000020004" pitchFamily="2" charset="-78"/>
            <a:cs typeface="Jameel Noori Nastaleeq" panose="02000503000000020004" pitchFamily="2" charset="-78"/>
          </a:endParaRPr>
        </a:p>
      </dsp:txBody>
      <dsp:txXfrm>
        <a:off x="20662" y="452219"/>
        <a:ext cx="8518240" cy="381932"/>
      </dsp:txXfrm>
    </dsp:sp>
    <dsp:sp modelId="{838D3007-E535-4DB8-A0B2-E36AB03A4B57}">
      <dsp:nvSpPr>
        <dsp:cNvPr id="0" name=""/>
        <dsp:cNvSpPr/>
      </dsp:nvSpPr>
      <dsp:spPr>
        <a:xfrm>
          <a:off x="0" y="863083"/>
          <a:ext cx="8559564" cy="42325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تاکہ وہ کامل سمجھ کی تمام دولت حاصل کریں</a:t>
          </a:r>
          <a:endParaRPr lang="es-ES" sz="2400" b="1" kern="1200" dirty="0"/>
        </a:p>
      </dsp:txBody>
      <dsp:txXfrm>
        <a:off x="20662" y="883745"/>
        <a:ext cx="8518240" cy="381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9443471"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2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اب تعلیم کی دو قسمیں ہیں۔</a:t>
          </a:r>
          <a:endParaRPr lang="es-ES" sz="22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9491205" y="238235"/>
        <a:ext cx="1772082" cy="1534286"/>
      </dsp:txXfrm>
    </dsp:sp>
    <dsp:sp modelId="{AB0CBB47-E424-47FF-8AD8-BA5C37AA2D98}">
      <dsp:nvSpPr>
        <dsp:cNvPr id="0" name=""/>
        <dsp:cNvSpPr/>
      </dsp:nvSpPr>
      <dsp:spPr>
        <a:xfrm rot="12942401">
          <a:off x="8609982"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rot="10800000">
        <a:off x="9046962" y="713919"/>
        <a:ext cx="45997" cy="45997"/>
      </dsp:txXfrm>
    </dsp:sp>
    <dsp:sp modelId="{628B03C1-2108-40C1-A7E4-4B0B7D9A765A}">
      <dsp:nvSpPr>
        <dsp:cNvPr id="0" name=""/>
        <dsp:cNvSpPr/>
      </dsp:nvSpPr>
      <dsp:spPr>
        <a:xfrm>
          <a:off x="4856226"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ar-SA" sz="2200" b="1" kern="1200" dirty="0">
              <a:effectLst>
                <a:outerShdw blurRad="38100" dist="38100" dir="2700000" algn="tl">
                  <a:srgbClr val="000000">
                    <a:alpha val="43137"/>
                  </a:srgbClr>
                </a:outerShdw>
              </a:effectLst>
            </a:rPr>
            <a:t>مسیح اور اُس کی اُس تعلیم کے مطابق جو بائبل میں درج ہے</a:t>
          </a:r>
          <a:endParaRPr lang="es-ES" sz="2200" b="1" kern="1200" dirty="0">
            <a:effectLst>
              <a:outerShdw blurRad="38100" dist="38100" dir="2700000" algn="tl">
                <a:srgbClr val="000000">
                  <a:alpha val="43137"/>
                </a:srgbClr>
              </a:outerShdw>
            </a:effectLst>
          </a:endParaRPr>
        </a:p>
      </dsp:txBody>
      <dsp:txXfrm>
        <a:off x="4883575" y="28919"/>
        <a:ext cx="3785526" cy="879077"/>
      </dsp:txXfrm>
    </dsp:sp>
    <dsp:sp modelId="{C199F4D7-3ABA-4133-A056-BAEF2F3D776A}">
      <dsp:nvSpPr>
        <dsp:cNvPr id="0" name=""/>
        <dsp:cNvSpPr/>
      </dsp:nvSpPr>
      <dsp:spPr>
        <a:xfrm rot="10800000">
          <a:off x="4109206"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rot="10800000">
        <a:off x="4464041" y="449782"/>
        <a:ext cx="37351" cy="37351"/>
      </dsp:txXfrm>
    </dsp:sp>
    <dsp:sp modelId="{3C6B2C48-3092-4773-ACB2-D38B34F145FF}">
      <dsp:nvSpPr>
        <dsp:cNvPr id="0" name=""/>
        <dsp:cNvSpPr/>
      </dsp:nvSpPr>
      <dsp:spPr>
        <a:xfrm>
          <a:off x="118980"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2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ہم ایمان میں مضبوط ہوتے ہیں اور شکرگزاری میں بڑھتے جاتے ہیں (کلسیوں 2:7)</a:t>
          </a:r>
          <a:endParaRPr lang="es-ES" sz="22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46329" y="28919"/>
        <a:ext cx="3935528" cy="879077"/>
      </dsp:txXfrm>
    </dsp:sp>
    <dsp:sp modelId="{80EEE3D0-C2C4-40CE-9E73-DCDA5330CD5E}">
      <dsp:nvSpPr>
        <dsp:cNvPr id="0" name=""/>
        <dsp:cNvSpPr/>
      </dsp:nvSpPr>
      <dsp:spPr>
        <a:xfrm rot="8657599">
          <a:off x="8609982"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rot="10800000">
        <a:off x="9046962" y="1250839"/>
        <a:ext cx="45997" cy="45997"/>
      </dsp:txXfrm>
    </dsp:sp>
    <dsp:sp modelId="{DD8FD213-494A-48EE-8B01-6F55637C1A93}">
      <dsp:nvSpPr>
        <dsp:cNvPr id="0" name=""/>
        <dsp:cNvSpPr/>
      </dsp:nvSpPr>
      <dsp:spPr>
        <a:xfrm>
          <a:off x="4856226"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977900" rtl="1">
            <a:lnSpc>
              <a:spcPct val="90000"/>
            </a:lnSpc>
            <a:spcBef>
              <a:spcPct val="0"/>
            </a:spcBef>
            <a:spcAft>
              <a:spcPct val="35000"/>
            </a:spcAft>
            <a:buNone/>
          </a:pPr>
          <a:r>
            <a:rPr lang="ar-SA" sz="2200" b="1" kern="1200" dirty="0">
              <a:effectLst>
                <a:outerShdw blurRad="38100" dist="38100" dir="2700000" algn="tl">
                  <a:srgbClr val="000000">
                    <a:alpha val="43137"/>
                  </a:srgbClr>
                </a:outerShdw>
              </a:effectLst>
            </a:rPr>
            <a:t>فلسفوں اور بے بنیاد لطیف باتوں کے مطابق، اور انسانوں کی روایتوں کے مطابق</a:t>
          </a:r>
          <a:endParaRPr lang="es-ES" sz="2200" b="1" kern="1200" dirty="0">
            <a:effectLst>
              <a:outerShdw blurRad="38100" dist="38100" dir="2700000" algn="tl">
                <a:srgbClr val="000000">
                  <a:alpha val="43137"/>
                </a:srgbClr>
              </a:outerShdw>
            </a:effectLst>
          </a:endParaRPr>
        </a:p>
      </dsp:txBody>
      <dsp:txXfrm>
        <a:off x="4883575" y="1102760"/>
        <a:ext cx="3785526" cy="879077"/>
      </dsp:txXfrm>
    </dsp:sp>
    <dsp:sp modelId="{BA0379AC-B5CE-4DE2-9563-54FF42A75FD8}">
      <dsp:nvSpPr>
        <dsp:cNvPr id="0" name=""/>
        <dsp:cNvSpPr/>
      </dsp:nvSpPr>
      <dsp:spPr>
        <a:xfrm rot="10800000">
          <a:off x="4109206"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rot="10800000">
        <a:off x="4464041" y="1523623"/>
        <a:ext cx="37351" cy="37351"/>
      </dsp:txXfrm>
    </dsp:sp>
    <dsp:sp modelId="{5EF5C1E4-06C3-494E-AC3C-15D7B9D016A6}">
      <dsp:nvSpPr>
        <dsp:cNvPr id="0" name=""/>
        <dsp:cNvSpPr/>
      </dsp:nvSpPr>
      <dsp:spPr>
        <a:xfrm>
          <a:off x="118980"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ar-SA" sz="2200" b="1" kern="1200" dirty="0">
              <a:effectLst>
                <a:outerShdw blurRad="38100" dist="38100" dir="2700000" algn="tl">
                  <a:srgbClr val="000000">
                    <a:alpha val="43137"/>
                  </a:srgbClr>
                </a:outerShdw>
              </a:effectLst>
            </a:rPr>
            <a:t>ہم فریب کھاتے ہیں، ہم پر حکم لگایا جاتا ہے، اور ہم اپنے اجر سے محروم ہو جاتے ہیں</a:t>
          </a:r>
          <a:r>
            <a:rPr lang="es-ES" sz="2200" b="1" kern="1200" dirty="0">
              <a:effectLst>
                <a:outerShdw blurRad="38100" dist="38100" dir="2700000" algn="tl">
                  <a:srgbClr val="000000">
                    <a:alpha val="43137"/>
                  </a:srgbClr>
                </a:outerShdw>
              </a:effectLst>
            </a:rPr>
            <a:t> </a:t>
          </a:r>
          <a:r>
            <a:rPr lang="ar-SA" sz="2200" b="1" kern="1200" dirty="0">
              <a:effectLst>
                <a:outerShdw blurRad="38100" dist="38100" dir="2700000" algn="tl">
                  <a:srgbClr val="000000">
                    <a:alpha val="43137"/>
                  </a:srgbClr>
                </a:outerShdw>
              </a:effectLst>
            </a:rPr>
            <a:t>(کلسیوں 2:8، 16، 18)۔</a:t>
          </a:r>
          <a:endParaRPr lang="es-ES" sz="2200" b="1" kern="1200" dirty="0">
            <a:effectLst>
              <a:outerShdw blurRad="38100" dist="38100" dir="2700000" algn="tl">
                <a:srgbClr val="000000">
                  <a:alpha val="43137"/>
                </a:srgbClr>
              </a:outerShdw>
            </a:effectLst>
          </a:endParaRPr>
        </a:p>
      </dsp:txBody>
      <dsp:txXfrm>
        <a:off x="146329"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5400000">
          <a:off x="6756442" y="-447938"/>
          <a:ext cx="1743672" cy="2639548"/>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زندگی دی، ہمیں معاف کر دیا (کلسیوں 13:2)۔</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5400000">
        <a:off x="6308504" y="348734"/>
        <a:ext cx="2639548" cy="1046204"/>
      </dsp:txXfrm>
    </dsp:sp>
    <dsp:sp modelId="{B885D748-65CB-4770-8E25-553E448535E9}">
      <dsp:nvSpPr>
        <dsp:cNvPr id="0" name=""/>
        <dsp:cNvSpPr/>
      </dsp:nvSpPr>
      <dsp:spPr>
        <a:xfrm rot="5400000">
          <a:off x="3603159" y="-763707"/>
          <a:ext cx="1743672" cy="3271086"/>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ہمارے خلاف جو قانونی قرض تھا، اُسے روک دیا (کلسیوں 14:2)۔</a:t>
          </a:r>
          <a:endParaRPr lang="en"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5400000">
        <a:off x="2839452" y="348734"/>
        <a:ext cx="3271086" cy="1046204"/>
      </dsp:txXfrm>
    </dsp:sp>
    <dsp:sp modelId="{166E1F6B-A796-46A3-907A-6DDF004D0C02}">
      <dsp:nvSpPr>
        <dsp:cNvPr id="0" name=""/>
        <dsp:cNvSpPr/>
      </dsp:nvSpPr>
      <dsp:spPr>
        <a:xfrm rot="5400000">
          <a:off x="449876" y="-447938"/>
          <a:ext cx="1743672" cy="2639548"/>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برائی کی تمام طاقتوں اور اقوتوں پر فتح حاصل کی (کلسیوں 15:2)۔</a:t>
          </a:r>
          <a:endParaRPr lang="en"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5400000">
        <a:off x="1938" y="348734"/>
        <a:ext cx="2639548"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01/03/2026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3</a:t>
            </a:fld>
            <a:endParaRPr lang="es-ES"/>
          </a:p>
        </p:txBody>
      </p:sp>
    </p:spTree>
    <p:extLst>
      <p:ext uri="{BB962C8B-B14F-4D97-AF65-F5344CB8AC3E}">
        <p14:creationId xmlns:p14="http://schemas.microsoft.com/office/powerpoint/2010/main" val="420645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CE4E-DB01-6BB5-4233-A93C78EF61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CBB9BE-2908-8FF7-42AF-56E25022A962}"/>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2B0EE3D-7BA1-05DA-2E52-1C8E5454139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A0EB092-BD66-1C90-DEEC-D374EB3C1427}"/>
              </a:ext>
            </a:extLst>
          </p:cNvPr>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39088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01/03/2026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01/03/2026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png"/><Relationship Id="rId7" Type="http://schemas.openxmlformats.org/officeDocument/2006/relationships/diagramColors" Target="../diagrams/colors4.xml"/><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1.jpe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23.jpeg"/><Relationship Id="rId10" Type="http://schemas.microsoft.com/office/2007/relationships/diagramDrawing" Target="../diagrams/drawing2.xml"/><Relationship Id="rId4" Type="http://schemas.openxmlformats.org/officeDocument/2006/relationships/image" Target="../media/image22.jpe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8.png"/><Relationship Id="rId5" Type="http://schemas.openxmlformats.org/officeDocument/2006/relationships/diagramQuickStyle" Target="../diagrams/quickStyle3.xml"/><Relationship Id="rId10" Type="http://schemas.openxmlformats.org/officeDocument/2006/relationships/image" Target="../media/image27.jpeg"/><Relationship Id="rId4" Type="http://schemas.openxmlformats.org/officeDocument/2006/relationships/diagramLayout" Target="../diagrams/layout3.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226196" y="185974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rtl="1"/>
            <a:r>
              <a:rPr lang="ur-PK"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مسیح</a:t>
            </a:r>
            <a:br>
              <a:rPr lang="es-ES"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ur-PK"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میں</a:t>
            </a:r>
            <a:br>
              <a:rPr lang="es-ES"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ur-PK"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مکمل</a:t>
            </a:r>
            <a:endParaRPr lang="en" sz="138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390374"/>
            <a:ext cx="5467351" cy="400110"/>
          </a:xfrm>
          <a:prstGeom prst="rect">
            <a:avLst/>
          </a:prstGeom>
          <a:noFill/>
        </p:spPr>
        <p:txBody>
          <a:bodyPr wrap="square" rtlCol="0">
            <a:spAutoFit/>
          </a:bodyPr>
          <a:lstStyle/>
          <a:p>
            <a:pPr algn="ctr" rtl="1"/>
            <a:r>
              <a:rPr lang="ur-PK" sz="2000" b="1" dirty="0">
                <a:solidFill>
                  <a:schemeClr val="bg1"/>
                </a:solidFill>
                <a:effectLst>
                  <a:outerShdw blurRad="38100" dist="38100" dir="2700000" algn="tl">
                    <a:srgbClr val="000000">
                      <a:alpha val="43137"/>
                    </a:srgbClr>
                  </a:outerShdw>
                </a:effectLst>
              </a:rPr>
              <a:t>سبق 10: 7 مارچ 2026 کے لیے</a:t>
            </a:r>
            <a:endParaRPr lang="en"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rtl="1"/>
            <a:r>
              <a:rPr lang="ur-PK" sz="4400" b="1" dirty="0">
                <a:ln w="6600">
                  <a:solidFill>
                    <a:schemeClr val="accent2"/>
                  </a:solidFill>
                  <a:prstDash val="solid"/>
                </a:ln>
                <a:solidFill>
                  <a:srgbClr val="FFFFFF"/>
                </a:solidFill>
                <a:effectLst>
                  <a:outerShdw dist="38100" dir="2700000" algn="tl" rotWithShape="0">
                    <a:schemeClr val="accent2"/>
                  </a:outerShdw>
                </a:effectLst>
              </a:rPr>
              <a:t>چھٹی، نیا چاند، سبت کے دن</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8FB28084-C0F0-D1F7-D5C5-9E2C21B6302D}"/>
              </a:ext>
            </a:extLst>
          </p:cNvPr>
          <p:cNvSpPr txBox="1"/>
          <p:nvPr/>
        </p:nvSpPr>
        <p:spPr>
          <a:xfrm>
            <a:off x="1003301" y="769441"/>
            <a:ext cx="10526712" cy="461665"/>
          </a:xfrm>
          <a:prstGeom prst="rect">
            <a:avLst/>
          </a:prstGeom>
          <a:noFill/>
        </p:spPr>
        <p:txBody>
          <a:bodyPr wrap="square">
            <a:spAutoFit/>
          </a:bodyPr>
          <a:lstStyle/>
          <a:p>
            <a:pPr algn="ctr" rtl="1"/>
            <a:r>
              <a:rPr lang="ur-PK" sz="2400" b="1" dirty="0">
                <a:solidFill>
                  <a:srgbClr val="FFFF66"/>
                </a:solidFill>
                <a:effectLst>
                  <a:outerShdw blurRad="38100" dist="38100" dir="2700000" algn="tl">
                    <a:srgbClr val="000000">
                      <a:alpha val="43137"/>
                    </a:srgbClr>
                  </a:outerShdw>
                </a:effectLst>
                <a:latin typeface="Comic Sans MS" panose="030F0702030302020204" pitchFamily="66" charset="0"/>
              </a:rPr>
              <a:t>’’پَس کھانے پِینے یا عِید یا نئے چاند یا سَبت کی بابت کوئی تُم پر اِلزام نہ لگائے۔‘‘ (کلسیوں 16:2)</a:t>
            </a:r>
            <a:endParaRPr lang="en" b="1" dirty="0">
              <a:solidFill>
                <a:srgbClr val="FFFF66"/>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2">
            <a:extLst>
              <a:ext uri="{FF2B5EF4-FFF2-40B4-BE49-F238E27FC236}">
                <a16:creationId xmlns:a16="http://schemas.microsoft.com/office/drawing/2014/main" id="{6325256E-5D67-0C91-A4A2-52C324943862}"/>
              </a:ext>
            </a:extLst>
          </p:cNvPr>
          <p:cNvSpPr>
            <a:spLocks noChangeArrowheads="1"/>
          </p:cNvSpPr>
          <p:nvPr/>
        </p:nvSpPr>
        <p:spPr bwMode="auto">
          <a:xfrm>
            <a:off x="196646" y="1673022"/>
            <a:ext cx="7088738"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ts val="600"/>
              </a:spcBef>
              <a:spcAft>
                <a:spcPct val="0"/>
              </a:spcAft>
              <a:buClrTx/>
              <a:buSzTx/>
              <a:buFontTx/>
              <a:buNone/>
              <a:tabLst/>
            </a:pP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ختنہ کے علاوہ اور بھی کئی باتیں تھیں جو یہودیوں کو غیر قوموں سے ممتاز کرتی تھیں: مذہبی رسومات اور تہوار وغیرہ۔</a:t>
            </a:r>
            <a:endParaRPr kumimoji="0" lang="en-US"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a:p>
            <a:pPr marL="0" marR="0" lvl="0" indent="0" algn="r" defTabSz="914400" rtl="1" eaLnBrk="0" fontAlgn="base" latinLnBrk="0" hangingPunct="0">
              <a:lnSpc>
                <a:spcPct val="100000"/>
              </a:lnSpc>
              <a:spcBef>
                <a:spcPts val="600"/>
              </a:spcBef>
              <a:spcAft>
                <a:spcPct val="0"/>
              </a:spcAft>
              <a:buClrTx/>
              <a:buSzTx/>
              <a:buFontTx/>
              <a:buNone/>
              <a:tabLst/>
            </a:pP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پولُس پہلے ہی ختنہ کے کردار کو واضح کر چکا تھا۔ اب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پس کوئی تم پر حکم نہ لگائے</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کے الفاظ کے ذریعے وہ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دستاویزِ احکام</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(یعنی رسمی شریعت) کے منسوخ ہونے کے نتائج بیان کرتا ہے: اب نجات کے لیے رسومات اور تہواروں کی پابندی لازم نہیں رہی، کیونکہ یسوع نے صلیب پر مر کر اُنہیں پورا کر دیا (متی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51</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27</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کلسیوں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16</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2</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endPar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a:p>
            <a:pPr marL="0" marR="0" lvl="0" indent="0" algn="r" defTabSz="914400" rtl="1" eaLnBrk="0" fontAlgn="base" latinLnBrk="0" hangingPunct="0">
              <a:lnSpc>
                <a:spcPct val="100000"/>
              </a:lnSpc>
              <a:spcBef>
                <a:spcPts val="600"/>
              </a:spcBef>
              <a:spcAft>
                <a:spcPct val="0"/>
              </a:spcAft>
              <a:buClrTx/>
              <a:buSzTx/>
              <a:buFontTx/>
              <a:buNone/>
              <a:tabLst/>
            </a:pP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ایسا معلوم ہوتا ہے کہ پولُس پوری رسمی نظامِ ہیکل کا خلاصہ ایک جملے میں بیان کرنے کے لیے ہوسیع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11</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2</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کا حوالہ دیتا ہے۔ اس سے ظاہر ہوتا ہے کہ یہاں جن </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سبتوں</a:t>
            </a:r>
            <a:r>
              <a:rPr kumimoji="0" lang="ur-PK"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کا ذکر ہے وہ سات رسمی سبت ہیں (جو ہفتے کے جس بھی دن آتے، اُنہیں منایا جاتا تھا)، نہ کہ ہفتہ وار سبت، جو اخلاقی شریعت کا حصہ ہے، آفاقی ہے، اور یہودیوں اور غیر قوموں دونوں پر لاگو ہوتی ہے۔</a:t>
            </a:r>
            <a:endParaRPr kumimoji="0" lang="en-US" altLang="en-US" sz="28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2" fill="hold" grpId="0" nodeType="afterEffect">
                                  <p:stCondLst>
                                    <p:cond delay="0"/>
                                  </p:stCondLst>
                                  <p:childTnLst>
                                    <p:set>
                                      <p:cBhvr>
                                        <p:cTn id="101" dur="1" fill="hold">
                                          <p:stCondLst>
                                            <p:cond delay="0"/>
                                          </p:stCondLst>
                                        </p:cTn>
                                        <p:tgtEl>
                                          <p:spTgt spid="9">
                                            <p:txEl>
                                              <p:pRg st="0" end="0"/>
                                            </p:txEl>
                                          </p:spTgt>
                                        </p:tgtEl>
                                        <p:attrNameLst>
                                          <p:attrName>style.visibility</p:attrName>
                                        </p:attrNameLst>
                                      </p:cBhvr>
                                      <p:to>
                                        <p:strVal val="visible"/>
                                      </p:to>
                                    </p:set>
                                    <p:animEffect transition="in" filter="wipe(right)">
                                      <p:cBhvr>
                                        <p:cTn id="102" dur="500"/>
                                        <p:tgtEl>
                                          <p:spTgt spid="9">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9">
                                            <p:txEl>
                                              <p:pRg st="1" end="1"/>
                                            </p:txEl>
                                          </p:spTgt>
                                        </p:tgtEl>
                                        <p:attrNameLst>
                                          <p:attrName>style.visibility</p:attrName>
                                        </p:attrNameLst>
                                      </p:cBhvr>
                                      <p:to>
                                        <p:strVal val="visible"/>
                                      </p:to>
                                    </p:set>
                                    <p:animEffect transition="in" filter="wipe(right)">
                                      <p:cBhvr>
                                        <p:cTn id="107" dur="500"/>
                                        <p:tgtEl>
                                          <p:spTgt spid="9">
                                            <p:txEl>
                                              <p:pRg st="1" end="1"/>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9">
                                            <p:txEl>
                                              <p:pRg st="2" end="2"/>
                                            </p:txEl>
                                          </p:spTgt>
                                        </p:tgtEl>
                                        <p:attrNameLst>
                                          <p:attrName>style.visibility</p:attrName>
                                        </p:attrNameLst>
                                      </p:cBhvr>
                                      <p:to>
                                        <p:strVal val="visible"/>
                                      </p:to>
                                    </p:set>
                                    <p:animEffect transition="in" filter="wipe(right)">
                                      <p:cBhvr>
                                        <p:cTn id="1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rtl="1"/>
            <a:r>
              <a:rPr lang="ur-PK" sz="4400" b="1" dirty="0">
                <a:ln/>
                <a:solidFill>
                  <a:srgbClr val="FF0000"/>
                </a:solidFill>
              </a:rPr>
              <a:t>مردوں کے احکام</a:t>
            </a:r>
            <a:endParaRPr lang="en" sz="4400" b="1" dirty="0">
              <a:ln/>
              <a:solidFill>
                <a:srgbClr val="FF0000"/>
              </a:solidFill>
            </a:endParaRP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523220"/>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dirty="0">
                <a:solidFill>
                  <a:schemeClr val="accent4">
                    <a:lumMod val="50000"/>
                  </a:schemeClr>
                </a:solidFill>
                <a:latin typeface="Comic Sans MS" panose="030F0702030302020204" pitchFamily="66" charset="0"/>
              </a:rPr>
              <a:t>کِیُونکہ یہ سب چِیزیں کام میں لاتے لاتے فنا ہو جائیں گی؟ (کلسیوں 22:2 )</a:t>
            </a:r>
            <a:endParaRPr lang="en" sz="2000" b="1" dirty="0">
              <a:solidFill>
                <a:schemeClr val="accent4">
                  <a:lumMod val="50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2677656"/>
          </a:xfrm>
          <a:prstGeom prst="rect">
            <a:avLst/>
          </a:prstGeom>
          <a:noFill/>
        </p:spPr>
        <p:txBody>
          <a:bodyPr wrap="square" rtlCol="0">
            <a:spAutoFit/>
          </a:bodyPr>
          <a:lstStyle/>
          <a:p>
            <a:pPr algn="r" rtl="1"/>
            <a:r>
              <a:rPr lang="ur-PK" sz="2400" dirty="0">
                <a:latin typeface="Jameel Noori Nastaleeq" panose="02000503000000020004" pitchFamily="2" charset="-78"/>
                <a:cs typeface="Jameel Noori Nastaleeq" panose="02000503000000020004" pitchFamily="2" charset="-78"/>
              </a:rPr>
              <a:t>جن جھوٹے اساتذہ کا پولُس اپنے خط میں کئی بار ذکر کرتا ہے، وہ یہودی تھے جو سکھاتے تھے کہ نجات حاصل کرنے کے لیے یہودی شریعت کی پابندی ضروری ہے (اعمال 1:15، 5)۔ ان قوانین میں وہ بہت سے ضابطے بھی شامل تھے جو ربیوں نے وضع کیے تھے۔</a:t>
            </a:r>
          </a:p>
          <a:p>
            <a:pPr algn="r" rtl="1"/>
            <a:r>
              <a:rPr lang="ur-PK" sz="2400" dirty="0">
                <a:latin typeface="Jameel Noori Nastaleeq" panose="02000503000000020004" pitchFamily="2" charset="-78"/>
                <a:cs typeface="Jameel Noori Nastaleeq" panose="02000503000000020004" pitchFamily="2" charset="-78"/>
              </a:rPr>
              <a:t>آئیے پولُس کی دلیل پر غور کریں۔ بپتسمہ میں ہم “دنیا کے ابتدائی اصولوں” کے لحاظ سے مر چکے ہیں اور مسیح کے لیے زندہ ہیں۔ اگر ہم پھر بھی، مثال کے طور پر، رسمی ناپاکیوں کی فکر میں مبتلا رہیں تو ہم ابھی تک دنیا ہی میں زندہ ہیں، اور اُن چیزوں کی پروا کرتے ہیں جو استعمال کے ساتھ مٹ جاتی ہیں۔ (کلسیوں 20:2-22)۔</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06"/>
          <a:stretch>
            <a:fillRect/>
          </a:stretch>
        </p:blipFill>
        <p:spPr>
          <a:xfrm>
            <a:off x="7374834" y="1632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2001780" y="4824095"/>
            <a:ext cx="8146861" cy="830997"/>
          </a:xfrm>
          <a:prstGeom prst="rect">
            <a:avLst/>
          </a:prstGeom>
          <a:noFill/>
        </p:spPr>
        <p:txBody>
          <a:bodyPr wrap="square">
            <a:spAutoFit/>
          </a:bodyPr>
          <a:lstStyle/>
          <a:p>
            <a:pPr algn="r" rtl="1">
              <a:spcBef>
                <a:spcPts val="600"/>
              </a:spcBef>
            </a:pPr>
            <a:r>
              <a:rPr lang="ur-PK" sz="2400" dirty="0">
                <a:latin typeface="Jameel Noori Nastaleeq" panose="02000503000000020004" pitchFamily="2" charset="-78"/>
                <a:cs typeface="Jameel Noori Nastaleeq" panose="02000503000000020004" pitchFamily="2" charset="-78"/>
              </a:rPr>
              <a:t>تاہم پولُس وضاحت کرتا ہے کہ اُن یہودیوں کے لیے جو ان رسومات کے عادی تھے، یہ اپنے لیے ایک خاص اخلاقی قدر رکھتی تھیں، اگرچہ یہ دل کی تبدیلی کے لیے مؤثر نہیں تھیں (کلسیوں 2:23)۔</a:t>
            </a:r>
            <a:endParaRPr lang="en" sz="2400" b="1" dirty="0">
              <a:latin typeface="Jameel Noori Nastaleeq" panose="02000503000000020004" pitchFamily="2" charset="-78"/>
              <a:cs typeface="Jameel Noori Nastaleeq" panose="02000503000000020004" pitchFamily="2" charset="-78"/>
            </a:endParaRP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4743" y="4958315"/>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491" y="4950259"/>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0923553A-A535-CC4A-843E-B3B2741D1256}"/>
              </a:ext>
            </a:extLst>
          </p:cNvPr>
          <p:cNvSpPr txBox="1"/>
          <p:nvPr/>
        </p:nvSpPr>
        <p:spPr>
          <a:xfrm>
            <a:off x="1971174" y="5924714"/>
            <a:ext cx="8146861" cy="830997"/>
          </a:xfrm>
          <a:prstGeom prst="rect">
            <a:avLst/>
          </a:prstGeom>
          <a:noFill/>
        </p:spPr>
        <p:txBody>
          <a:bodyPr wrap="square">
            <a:spAutoFit/>
          </a:bodyPr>
          <a:lstStyle/>
          <a:p>
            <a:pPr algn="r" rtl="1"/>
            <a:r>
              <a:rPr lang="ur-PK" sz="2400" b="1" dirty="0">
                <a:latin typeface="Jameel Noori Nastaleeq" panose="02000503000000020004" pitchFamily="2" charset="-78"/>
                <a:cs typeface="Jameel Noori Nastaleeq" panose="02000503000000020004" pitchFamily="2" charset="-78"/>
              </a:rPr>
              <a:t>خلاصہ</a:t>
            </a:r>
            <a:r>
              <a:rPr lang="ur-PK" sz="2400" dirty="0">
                <a:latin typeface="Jameel Noori Nastaleeq" panose="02000503000000020004" pitchFamily="2" charset="-78"/>
                <a:cs typeface="Jameel Noori Nastaleeq" panose="02000503000000020004" pitchFamily="2" charset="-78"/>
              </a:rPr>
              <a:t> یہ کہ ہمیں اپنی رہنمائی الہامی صحائف کی تعلیمات سے لینی چاہیے—جو خدا کے الہام سے ہیں—نہ کہ انسانی فلسفوں یا ذاتی استدلال سے۔</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righ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right)">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n" sz="1600" b="1" dirty="0"/>
              <a:t>EGW (Our High Calling, November 21)</a:t>
            </a:r>
          </a:p>
        </p:txBody>
      </p:sp>
      <p:sp>
        <p:nvSpPr>
          <p:cNvPr id="2" name="Rectangle 1">
            <a:extLst>
              <a:ext uri="{FF2B5EF4-FFF2-40B4-BE49-F238E27FC236}">
                <a16:creationId xmlns:a16="http://schemas.microsoft.com/office/drawing/2014/main" id="{68443EF0-9352-DF04-2B02-6285D056582B}"/>
              </a:ext>
            </a:extLst>
          </p:cNvPr>
          <p:cNvSpPr>
            <a:spLocks noChangeArrowheads="1"/>
          </p:cNvSpPr>
          <p:nvPr/>
        </p:nvSpPr>
        <p:spPr bwMode="auto">
          <a:xfrm>
            <a:off x="960120" y="1277222"/>
            <a:ext cx="996696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r>
              <a:rPr kumimoji="0" lang="ar-SA"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مسیحی کو لبنان کے دیودار کے درخت سے تشبیہ دی گئی ہے۔ میں نے پڑھا ہے کہ یہ درخت صرف نرم مٹی میں چند چھوٹی جڑیں نہیں پھیلاتا، بلکہ اپنی مضبوط جڑیں زمین کی گہرائی تک اتارتا ہے، اور مزید مضبوط گرفت کی تلاش میں اور بھی نیچے اور دور تک پھیلتا جاتا ہے۔ اور جب آندھی کا شدید جھونکا آتا ہے تو وہ مضبوطی سے قائم رہتا ہے، کیونکہ نیچے اس کی جڑوں کا جال اُسے تھامے رکھتا ہے۔</a:t>
            </a:r>
            <a:endParaRPr kumimoji="0" lang="en-US"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اسی طرح مسیحی اپنی جڑیں مسیح میں گہری کرتا ہے۔ اسے اپنے مخلصی دینے والے پر ایمان ہوتا ہے۔ وہ جانتا ہے کہ وہ کس پر ایمان لایا ہے۔ وہ پورے یقین کے ساتھ مانتا ہے کہ یسوع خدا کا بیٹا اور گنہگاروں کا نجات دہندہ ہے۔</a:t>
            </a:r>
            <a:r>
              <a:rPr kumimoji="0" lang="en-US"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a:t>
            </a: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ایمان کی جڑیں گہرائی تک جاتی ہیں۔ سچے مسیحی، لبنان کے دیودار کی مانند، نرم سطحی مٹی میں نہیں اُگتے بلکہ خدا میں جڑ پکڑتے ہیں اور پہاڑی چٹانوں کی دراڑوں میں مضبوطی سے جَم جاتے ہیں۔</a:t>
            </a:r>
            <a:r>
              <a:rPr kumimoji="0" lang="en-US" altLang="en-US" sz="3200" b="0"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5725" b="6447"/>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0376" r="10156"/>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4">
            <a:alphaModFix amt="0"/>
            <a:extLst>
              <a:ext uri="{28A0092B-C50C-407E-A947-70E740481C1C}">
                <a14:useLocalDpi xmlns:a14="http://schemas.microsoft.com/office/drawing/2010/main" val="0"/>
              </a:ext>
            </a:extLst>
          </a:blip>
          <a:srcRect l="10376" r="10156"/>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200021" y="3900493"/>
            <a:ext cx="4540629" cy="2554545"/>
          </a:xfrm>
          <a:prstGeom prst="rect">
            <a:avLst/>
          </a:prstGeom>
          <a:noFill/>
        </p:spPr>
        <p:txBody>
          <a:bodyPr wrap="square">
            <a:spAutoFit/>
            <a:scene3d>
              <a:camera prst="orthographicFront"/>
              <a:lightRig rig="threePt" dir="t"/>
            </a:scene3d>
            <a:sp3d extrusionH="57150">
              <a:bevelT w="38100" h="38100"/>
            </a:sp3d>
          </a:bodyPr>
          <a:lstStyle/>
          <a:p>
            <a:pPr lvl="0" algn="ctr" rtl="1">
              <a:spcBef>
                <a:spcPts val="1200"/>
              </a:spcBef>
              <a:defRPr/>
            </a:pPr>
            <a:r>
              <a:rPr lang="ur-PK" sz="3200" b="1" dirty="0">
                <a:ln w="12700" cmpd="sng">
                  <a:noFill/>
                  <a:prstDash val="solid"/>
                </a:ln>
                <a:solidFill>
                  <a:srgbClr val="CC3399">
                    <a:lumMod val="75000"/>
                  </a:srgbClr>
                </a:solidFill>
                <a:latin typeface="Jameel Noori Nastaleeq" panose="02000503000000020004" pitchFamily="2" charset="-78"/>
                <a:cs typeface="Jameel Noori Nastaleeq" panose="02000503000000020004" pitchFamily="2" charset="-78"/>
              </a:rPr>
              <a:t>’’ کوئی شَخص خاکساری اور فرِشتوں کی عِبادت پسند کر کے تُمہیں دَوڑ کے اِنعام سے محرُوم نہ رکھّے۔ اَیسا شَخص اپنی جِسمانی عقل پر بے فائِدہ پھُول کر دیکھی ہُوئی چِیزوں میں مصرُوف رہتا ہے۔‘‘ کلسیوں 16:2-17</a:t>
            </a:r>
            <a:endParaRPr kumimoji="0" lang="es-ES" sz="2400" b="1" i="0" u="none" strike="noStrike" kern="1200" cap="none" spc="0" normalizeH="0" baseline="0" noProof="0" dirty="0">
              <a:ln w="12700" cmpd="sng">
                <a:noFill/>
                <a:prstDash val="solid"/>
              </a:ln>
              <a:solidFill>
                <a:srgbClr val="CC3399">
                  <a:lumMod val="75000"/>
                </a:srgbClr>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358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3311091" y="3517700"/>
            <a:ext cx="6959065" cy="3339376"/>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800" b="1" dirty="0">
                <a:solidFill>
                  <a:srgbClr val="07700A"/>
                </a:solidFill>
                <a:latin typeface="Jameel Noori Nastaleeq" panose="02000503000000020004" pitchFamily="2" charset="-78"/>
                <a:cs typeface="Jameel Noori Nastaleeq" panose="02000503000000020004" pitchFamily="2" charset="-78"/>
              </a:rPr>
              <a:t>ایمان کے فوائد:</a:t>
            </a:r>
            <a:endParaRPr lang="es-ES" sz="2800" b="1" dirty="0">
              <a:solidFill>
                <a:srgbClr val="07700A"/>
              </a:solidFill>
              <a:latin typeface="Jameel Noori Nastaleeq" panose="02000503000000020004" pitchFamily="2" charset="-78"/>
              <a:cs typeface="Jameel Noori Nastaleeq" panose="02000503000000020004" pitchFamily="2" charset="-78"/>
            </a:endParaRPr>
          </a:p>
          <a:p>
            <a:pPr lvl="1" algn="r" rtl="1"/>
            <a:r>
              <a:rPr lang="ur-PK" sz="2800" dirty="0">
                <a:latin typeface="Jameel Noori Nastaleeq" panose="02000503000000020004" pitchFamily="2" charset="-78"/>
                <a:cs typeface="Jameel Noori Nastaleeq" panose="02000503000000020004" pitchFamily="2" charset="-78"/>
              </a:rPr>
              <a:t>تسلی، حمد، اور ترتیب (کلسیوں 1:2-5)</a:t>
            </a:r>
            <a:endParaRPr lang="es-ES" sz="2800" dirty="0">
              <a:latin typeface="Jameel Noori Nastaleeq" panose="02000503000000020004" pitchFamily="2" charset="-78"/>
              <a:cs typeface="Jameel Noori Nastaleeq" panose="02000503000000020004" pitchFamily="2" charset="-78"/>
            </a:endParaRPr>
          </a:p>
          <a:p>
            <a:pPr lvl="1" algn="r" rtl="1"/>
            <a:r>
              <a:rPr lang="ur-PK" sz="2800" dirty="0">
                <a:latin typeface="Jameel Noori Nastaleeq" panose="02000503000000020004" pitchFamily="2" charset="-78"/>
                <a:cs typeface="Jameel Noori Nastaleeq" panose="02000503000000020004" pitchFamily="2" charset="-78"/>
              </a:rPr>
              <a:t>مسیح میں جڑ پکڑنا (کلسیوں 6:2-8)</a:t>
            </a:r>
            <a:endParaRPr lang="es-ES" sz="2800" dirty="0">
              <a:latin typeface="Jameel Noori Nastaleeq" panose="02000503000000020004" pitchFamily="2" charset="-78"/>
              <a:cs typeface="Jameel Noori Nastaleeq" panose="02000503000000020004" pitchFamily="2" charset="-78"/>
            </a:endParaRPr>
          </a:p>
          <a:p>
            <a:pPr lvl="1" algn="r" rtl="1"/>
            <a:r>
              <a:rPr lang="ur-PK" sz="2800" dirty="0">
                <a:latin typeface="Jameel Noori Nastaleeq" panose="02000503000000020004" pitchFamily="2" charset="-78"/>
                <a:cs typeface="Jameel Noori Nastaleeq" panose="02000503000000020004" pitchFamily="2" charset="-78"/>
              </a:rPr>
              <a:t>احکام کی وہ دستاویز جو اُس کی صلیب پر کیلوں سے جڑی گئی (کلسیوں 9:2-15)</a:t>
            </a:r>
            <a:endParaRPr lang="en" sz="2800" b="1" dirty="0">
              <a:latin typeface="Jameel Noori Nastaleeq" panose="02000503000000020004" pitchFamily="2" charset="-78"/>
              <a:cs typeface="Jameel Noori Nastaleeq" panose="02000503000000020004" pitchFamily="2" charset="-78"/>
            </a:endParaRPr>
          </a:p>
          <a:p>
            <a:pPr algn="r" rtl="1">
              <a:spcBef>
                <a:spcPts val="1800"/>
              </a:spcBef>
            </a:pPr>
            <a:r>
              <a:rPr lang="ur-PK" sz="2800" b="1" dirty="0">
                <a:solidFill>
                  <a:srgbClr val="53079D"/>
                </a:solidFill>
                <a:latin typeface="Jameel Noori Nastaleeq" panose="02000503000000020004" pitchFamily="2" charset="-78"/>
                <a:cs typeface="Jameel Noori Nastaleeq" panose="02000503000000020004" pitchFamily="2" charset="-78"/>
              </a:rPr>
              <a:t>وہ مسائل جو ایمان کو متزلزل کرتے ہیں:</a:t>
            </a:r>
            <a:endParaRPr lang="es-ES" sz="2800" b="1" dirty="0">
              <a:solidFill>
                <a:srgbClr val="53079D"/>
              </a:solidFill>
              <a:latin typeface="Jameel Noori Nastaleeq" panose="02000503000000020004" pitchFamily="2" charset="-78"/>
              <a:cs typeface="Jameel Noori Nastaleeq" panose="02000503000000020004" pitchFamily="2" charset="-78"/>
            </a:endParaRPr>
          </a:p>
          <a:p>
            <a:pPr lvl="1" algn="r" rtl="1"/>
            <a:r>
              <a:rPr lang="ur-PK" sz="2800" dirty="0">
                <a:latin typeface="Jameel Noori Nastaleeq" panose="02000503000000020004" pitchFamily="2" charset="-78"/>
                <a:cs typeface="Jameel Noori Nastaleeq" panose="02000503000000020004" pitchFamily="2" charset="-78"/>
              </a:rPr>
              <a:t>عید، نیا چاند، سبت کے دن (کلسیوں 16:2-19)</a:t>
            </a:r>
            <a:endParaRPr lang="es-ES" sz="2800" dirty="0">
              <a:latin typeface="Jameel Noori Nastaleeq" panose="02000503000000020004" pitchFamily="2" charset="-78"/>
              <a:cs typeface="Jameel Noori Nastaleeq" panose="02000503000000020004" pitchFamily="2" charset="-78"/>
            </a:endParaRPr>
          </a:p>
          <a:p>
            <a:pPr lvl="1" algn="r" rtl="1"/>
            <a:r>
              <a:rPr lang="ur-PK" sz="2800" dirty="0">
                <a:latin typeface="Jameel Noori Nastaleeq" panose="02000503000000020004" pitchFamily="2" charset="-78"/>
                <a:cs typeface="Jameel Noori Nastaleeq" panose="02000503000000020004" pitchFamily="2" charset="-78"/>
              </a:rPr>
              <a:t>انسانوں کے احکام (کلسیوں 20:2-23)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0" y="-38807"/>
            <a:ext cx="7798122" cy="3270126"/>
          </a:xfrm>
          <a:prstGeom prst="rect">
            <a:avLst/>
          </a:prstGeom>
          <a:noFill/>
        </p:spPr>
        <p:txBody>
          <a:bodyPr wrap="square" rtlCol="0">
            <a:spAutoFit/>
          </a:bodyPr>
          <a:lstStyle/>
          <a:p>
            <a:pPr algn="r" rtl="1">
              <a:lnSpc>
                <a:spcPct val="150000"/>
              </a:lnSpc>
              <a:spcBef>
                <a:spcPts val="600"/>
              </a:spcBef>
            </a:pPr>
            <a:r>
              <a:rPr lang="ur-PK" sz="2800" dirty="0">
                <a:latin typeface="Jameel Noori Nastaleeq" panose="02000503000000020004" pitchFamily="2" charset="-78"/>
                <a:cs typeface="Jameel Noori Nastaleeq" panose="02000503000000020004" pitchFamily="2" charset="-78"/>
              </a:rPr>
              <a:t>ایمان ہمیں عظیم برکتیں عطا کرتا ہے۔ یسوع پر ایمان لانے سے نہ صرف ہمارے گناہوں کی معافی ملتی ہے بلکہ ہمیں تسلی، حکمت اور بہت سی دیگر روحانی نعمتیں بھی حاصل ہوتی ہیں۔ پولُس ہمیں دعوت دیتا ہے کہ ہم اس ایمان میں جڑ پکڑیں تاکہ ہم ایسے درخت بن جائیں جو خدا کی بادشاہی کے لیے اچھا پھل لائیں۔ یہ ہمیں خبردار بھی کرتا ہے کہ ہم کس بنیاد پر جڑ پکڑیں: انسانی فلسفوں اور نظریات پر نہیں بلکہ صرف خدا کے زندہ کلام پر۔</a:t>
            </a:r>
            <a:endParaRPr lang="en" sz="2800" b="1" dirty="0">
              <a:latin typeface="Jameel Noori Nastaleeq" panose="02000503000000020004" pitchFamily="2" charset="-78"/>
              <a:cs typeface="Jameel Noori Nastaleeq" panose="02000503000000020004" pitchFamily="2" charset="-78"/>
            </a:endParaRP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322893" y="5380746"/>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flipH="1">
            <a:off x="10322995" y="3477232"/>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9908477" y="489128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9908477" y="6395309"/>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9908477" y="6011498"/>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9908477" y="4043485"/>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9908477" y="4467386"/>
            <a:ext cx="278545" cy="277586"/>
          </a:xfrm>
          <a:prstGeom prst="rect">
            <a:avLst/>
          </a:prstGeom>
          <a:effectLst>
            <a:outerShdw blurRad="50800" dist="38100" dir="8100000" algn="tr" rotWithShape="0">
              <a:prstClr val="black">
                <a:alpha val="90000"/>
              </a:prstClr>
            </a:outerShdw>
          </a:effectLst>
        </p:spPr>
      </p:pic>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par>
                                <p:cTn id="11" presetID="14" presetClass="entr" presetSubtype="5"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vertical)">
                                      <p:cBhvr>
                                        <p:cTn id="13" dur="500"/>
                                        <p:tgtEl>
                                          <p:spTgt spid="11"/>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righ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 calcmode="lin" valueType="num">
                                      <p:cBhvr>
                                        <p:cTn id="24" dur="500" fill="hold"/>
                                        <p:tgtEl>
                                          <p:spTgt spid="18"/>
                                        </p:tgtEl>
                                        <p:attrNameLst>
                                          <p:attrName>style.rotation</p:attrName>
                                        </p:attrNameLst>
                                      </p:cBhvr>
                                      <p:tavLst>
                                        <p:tav tm="0">
                                          <p:val>
                                            <p:fltVal val="90"/>
                                          </p:val>
                                        </p:tav>
                                        <p:tav tm="100000">
                                          <p:val>
                                            <p:fltVal val="0"/>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right)">
                                      <p:cBhvr>
                                        <p:cTn id="29" dur="500"/>
                                        <p:tgtEl>
                                          <p:spTgt spid="2">
                                            <p:txEl>
                                              <p:pRg st="0" end="0"/>
                                            </p:txEl>
                                          </p:spTgt>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par>
                          <p:cTn id="36" fill="hold">
                            <p:stCondLst>
                              <p:cond delay="1500"/>
                            </p:stCondLst>
                            <p:childTnLst>
                              <p:par>
                                <p:cTn id="37" presetID="22" presetClass="entr" presetSubtype="2" fill="hold" grpId="0" nodeType="after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right)">
                                      <p:cBhvr>
                                        <p:cTn id="39" dur="500"/>
                                        <p:tgtEl>
                                          <p:spTgt spid="2">
                                            <p:txEl>
                                              <p:pRg st="1" end="1"/>
                                            </p:txEl>
                                          </p:spTgt>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par>
                          <p:cTn id="46" fill="hold">
                            <p:stCondLst>
                              <p:cond delay="2500"/>
                            </p:stCondLst>
                            <p:childTnLst>
                              <p:par>
                                <p:cTn id="47" presetID="22" presetClass="entr" presetSubtype="2" fill="hold" grpId="0" nodeType="after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right)">
                                      <p:cBhvr>
                                        <p:cTn id="49" dur="500"/>
                                        <p:tgtEl>
                                          <p:spTgt spid="2">
                                            <p:txEl>
                                              <p:pRg st="2" end="2"/>
                                            </p:txEl>
                                          </p:spTgt>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par>
                          <p:cTn id="56" fill="hold">
                            <p:stCondLst>
                              <p:cond delay="3500"/>
                            </p:stCondLst>
                            <p:childTnLst>
                              <p:par>
                                <p:cTn id="57" presetID="22" presetClass="entr" presetSubtype="2" fill="hold" grpId="0" nodeType="after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Effect transition="in" filter="wipe(right)">
                                      <p:cBhvr>
                                        <p:cTn id="59" dur="500"/>
                                        <p:tgtEl>
                                          <p:spTgt spid="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 calcmode="lin" valueType="num">
                                      <p:cBhvr>
                                        <p:cTn id="66" dur="500" fill="hold"/>
                                        <p:tgtEl>
                                          <p:spTgt spid="17"/>
                                        </p:tgtEl>
                                        <p:attrNameLst>
                                          <p:attrName>style.rotation</p:attrName>
                                        </p:attrNameLst>
                                      </p:cBhvr>
                                      <p:tavLst>
                                        <p:tav tm="0">
                                          <p:val>
                                            <p:fltVal val="90"/>
                                          </p:val>
                                        </p:tav>
                                        <p:tav tm="100000">
                                          <p:val>
                                            <p:fltVal val="0"/>
                                          </p:val>
                                        </p:tav>
                                      </p:tavLst>
                                    </p:anim>
                                    <p:animEffect transition="in" filter="fade">
                                      <p:cBhvr>
                                        <p:cTn id="67" dur="500"/>
                                        <p:tgtEl>
                                          <p:spTgt spid="17"/>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
                                            <p:txEl>
                                              <p:pRg st="4" end="4"/>
                                            </p:txEl>
                                          </p:spTgt>
                                        </p:tgtEl>
                                        <p:attrNameLst>
                                          <p:attrName>style.visibility</p:attrName>
                                        </p:attrNameLst>
                                      </p:cBhvr>
                                      <p:to>
                                        <p:strVal val="visible"/>
                                      </p:to>
                                    </p:set>
                                    <p:animEffect transition="in" filter="wipe(right)">
                                      <p:cBhvr>
                                        <p:cTn id="71" dur="500"/>
                                        <p:tgtEl>
                                          <p:spTgt spid="2">
                                            <p:txEl>
                                              <p:pRg st="4" end="4"/>
                                            </p:txEl>
                                          </p:spTgt>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childTnLst>
                          </p:cTn>
                        </p:par>
                        <p:par>
                          <p:cTn id="78" fill="hold">
                            <p:stCondLst>
                              <p:cond delay="1500"/>
                            </p:stCondLst>
                            <p:childTnLst>
                              <p:par>
                                <p:cTn id="79" presetID="22" presetClass="entr" presetSubtype="2" fill="hold" grpId="0" nodeType="after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right)">
                                      <p:cBhvr>
                                        <p:cTn id="81" dur="500"/>
                                        <p:tgtEl>
                                          <p:spTgt spid="2">
                                            <p:txEl>
                                              <p:pRg st="5" end="5"/>
                                            </p:txEl>
                                          </p:spTgt>
                                        </p:tgtEl>
                                      </p:cBhvr>
                                    </p:animEffect>
                                  </p:childTnLst>
                                </p:cTn>
                              </p:par>
                            </p:childTnLst>
                          </p:cTn>
                        </p:par>
                        <p:par>
                          <p:cTn id="82" fill="hold">
                            <p:stCondLst>
                              <p:cond delay="2000"/>
                            </p:stCondLst>
                            <p:childTnLst>
                              <p:par>
                                <p:cTn id="83" presetID="53" presetClass="entr" presetSubtype="16"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childTnLst>
                          </p:cTn>
                        </p:par>
                        <p:par>
                          <p:cTn id="88" fill="hold">
                            <p:stCondLst>
                              <p:cond delay="2500"/>
                            </p:stCondLst>
                            <p:childTnLst>
                              <p:par>
                                <p:cTn id="89" presetID="22" presetClass="entr" presetSubtype="2" fill="hold" grpId="0" nodeType="after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Effect transition="in" filter="wipe(right)">
                                      <p:cBhvr>
                                        <p:cTn id="9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ایمان کے فوائد</a:t>
            </a:r>
            <a:endParaRPr lang="en"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653704" y="-10168"/>
            <a:ext cx="3600000" cy="1558052"/>
          </a:xfrm>
          <a:prstGeom prst="wedgeEllipseCallout">
            <a:avLst>
              <a:gd name="adj1" fmla="val -37625"/>
              <a:gd name="adj2" fmla="val 67583"/>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rtl="1"/>
            <a:r>
              <a:rPr lang="ur-PK" sz="2400" b="1" dirty="0">
                <a:solidFill>
                  <a:schemeClr val="bg1"/>
                </a:solidFill>
                <a:latin typeface="Jameel Noori Nastaleeq" panose="02000503000000020004" pitchFamily="2" charset="-78"/>
                <a:cs typeface="Jameel Noori Nastaleeq" panose="02000503000000020004" pitchFamily="2" charset="-78"/>
              </a:rPr>
              <a:t>حکمت کہاں پائی جاتی ہے؟ عقل کہاں سکونت کرتی ہے؟</a:t>
            </a:r>
            <a:br>
              <a:rPr lang="ur-PK" sz="2400" b="1" dirty="0">
                <a:solidFill>
                  <a:schemeClr val="bg1"/>
                </a:solidFill>
                <a:latin typeface="Jameel Noori Nastaleeq" panose="02000503000000020004" pitchFamily="2" charset="-78"/>
                <a:cs typeface="Jameel Noori Nastaleeq" panose="02000503000000020004" pitchFamily="2" charset="-78"/>
              </a:rPr>
            </a:br>
            <a:r>
              <a:rPr lang="ur-PK" sz="2400" b="1" dirty="0">
                <a:solidFill>
                  <a:schemeClr val="bg1"/>
                </a:solidFill>
                <a:latin typeface="Jameel Noori Nastaleeq" panose="02000503000000020004" pitchFamily="2" charset="-78"/>
                <a:cs typeface="Jameel Noori Nastaleeq" panose="02000503000000020004" pitchFamily="2" charset="-78"/>
              </a:rPr>
              <a:t>(ایوب 12:28)</a:t>
            </a:r>
            <a:endParaRPr lang="en"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B89C18D0-00CD-E4A3-84AC-6B2A27A25F92}"/>
              </a:ext>
            </a:extLst>
          </p:cNvPr>
          <p:cNvSpPr txBox="1"/>
          <p:nvPr/>
        </p:nvSpPr>
        <p:spPr>
          <a:xfrm>
            <a:off x="5375656" y="182990"/>
            <a:ext cx="3940312" cy="1558052"/>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rtl="1"/>
            <a:r>
              <a:rPr lang="ur-PK" sz="2400" dirty="0">
                <a:solidFill>
                  <a:schemeClr val="bg1"/>
                </a:solidFill>
                <a:latin typeface="Jameel Noori Nastaleeq" panose="02000503000000020004" pitchFamily="2" charset="-78"/>
                <a:cs typeface="Jameel Noori Nastaleeq" panose="02000503000000020004" pitchFamily="2" charset="-78"/>
              </a:rPr>
              <a:t>مسیح ہی میں حکمت اور علم کے سب خزانے پوشیدہ ہیں۔</a:t>
            </a:r>
            <a:br>
              <a:rPr lang="ur-PK" sz="2400" dirty="0">
                <a:solidFill>
                  <a:schemeClr val="bg1"/>
                </a:solidFill>
                <a:latin typeface="Jameel Noori Nastaleeq" panose="02000503000000020004" pitchFamily="2" charset="-78"/>
                <a:cs typeface="Jameel Noori Nastaleeq" panose="02000503000000020004" pitchFamily="2" charset="-78"/>
              </a:rPr>
            </a:br>
            <a:r>
              <a:rPr lang="ur-PK" sz="2400" dirty="0">
                <a:solidFill>
                  <a:schemeClr val="bg1"/>
                </a:solidFill>
                <a:latin typeface="Jameel Noori Nastaleeq" panose="02000503000000020004" pitchFamily="2" charset="-78"/>
                <a:cs typeface="Jameel Noori Nastaleeq" panose="02000503000000020004" pitchFamily="2" charset="-78"/>
              </a:rPr>
              <a:t>(کلسیوں 3:2)</a:t>
            </a:r>
            <a:endParaRPr lang="en" sz="18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تسلی، تعریف اور ترتیب</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641241"/>
            <a:ext cx="10915650" cy="830997"/>
          </a:xfrm>
          <a:prstGeom prst="rect">
            <a:avLst/>
          </a:prstGeom>
          <a:noFill/>
        </p:spPr>
        <p:txBody>
          <a:bodyPr wrap="square">
            <a:spAutoFit/>
          </a:bodyPr>
          <a:lstStyle/>
          <a:p>
            <a:pPr algn="ctr" rtl="1"/>
            <a:r>
              <a:rPr lang="ur-PK" sz="2400" b="1" dirty="0">
                <a:solidFill>
                  <a:schemeClr val="accent1">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کِیُونکہ مَیں گو جِسم کے اِعتبار سے دُور ہُوں مگر رُوح کے اِعتبار سے تُمہارے پاس ہُوں اور تُمہاری باقاعِدہ حالت اور تُمہارے اِیمان کی مسِیح پر مضبُوطی دیکھ کر خُوش ہوتا ہے۔ کلسیوں 5:2</a:t>
            </a:r>
            <a:endParaRPr lang="en" b="1" dirty="0">
              <a:solidFill>
                <a:schemeClr val="accent1">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117BC513-E124-3EC4-6D58-EC50FA118742}"/>
              </a:ext>
            </a:extLst>
          </p:cNvPr>
          <p:cNvSpPr txBox="1"/>
          <p:nvPr/>
        </p:nvSpPr>
        <p:spPr>
          <a:xfrm>
            <a:off x="3339973" y="1539584"/>
            <a:ext cx="8845614" cy="1461939"/>
          </a:xfrm>
          <a:prstGeom prst="rect">
            <a:avLst/>
          </a:prstGeom>
          <a:noFill/>
        </p:spPr>
        <p:txBody>
          <a:bodyPr wrap="square" rtlCol="0">
            <a:spAutoFit/>
          </a:bodyPr>
          <a:lstStyle/>
          <a:p>
            <a:pPr algn="r" rtl="1">
              <a:spcBef>
                <a:spcPts val="600"/>
              </a:spcBef>
            </a:pPr>
            <a:r>
              <a:rPr lang="ur-PK" sz="2800" dirty="0">
                <a:latin typeface="Jameel Noori Nastaleeq" panose="02000503000000020004" pitchFamily="2" charset="-78"/>
                <a:cs typeface="Jameel Noori Nastaleeq" panose="02000503000000020004" pitchFamily="2" charset="-78"/>
              </a:rPr>
              <a:t>اگرچہ پولُس نے کلیسیاے کلسی کو ذاتی طور پر نہیں دیکھا تھا، لیکن وہ جانتا تھا کہ وہ جھوٹی تعلیمات کے خطرے میں ہے (کلسیوں 2:1، 4)۔</a:t>
            </a:r>
            <a:endParaRPr lang="es-ES" sz="2800" dirty="0">
              <a:latin typeface="Jameel Noori Nastaleeq" panose="02000503000000020004" pitchFamily="2" charset="-78"/>
              <a:cs typeface="Jameel Noori Nastaleeq" panose="02000503000000020004" pitchFamily="2" charset="-78"/>
            </a:endParaRPr>
          </a:p>
          <a:p>
            <a:pPr algn="r" rtl="1">
              <a:spcBef>
                <a:spcPts val="600"/>
              </a:spcBef>
            </a:pPr>
            <a:r>
              <a:rPr lang="ur-PK" sz="2800" dirty="0">
                <a:latin typeface="Jameel Noori Nastaleeq" panose="02000503000000020004" pitchFamily="2" charset="-78"/>
                <a:cs typeface="Jameel Noori Nastaleeq" panose="02000503000000020004" pitchFamily="2" charset="-78"/>
              </a:rPr>
              <a:t>اسی وجہ سے وہ اُنہیں تین واضح مقاصد کے ساتھ لکھتا ہے تاکہ وہ اس خطرے کا مقابلہ کر سکیں (کلسیوں 2:2،</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1772773374"/>
              </p:ext>
            </p:extLst>
          </p:nvPr>
        </p:nvGraphicFramePr>
        <p:xfrm>
          <a:off x="3510524" y="2997717"/>
          <a:ext cx="8559564"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574683" y="4418781"/>
            <a:ext cx="8559567" cy="1200329"/>
          </a:xfrm>
          <a:prstGeom prst="rect">
            <a:avLst/>
          </a:prstGeom>
          <a:noFill/>
        </p:spPr>
        <p:txBody>
          <a:bodyPr wrap="square">
            <a:spAutoFit/>
          </a:bodyPr>
          <a:lstStyle/>
          <a:p>
            <a:pPr algn="r" rtl="1"/>
            <a:r>
              <a:rPr lang="ur-PK" sz="2400" dirty="0">
                <a:latin typeface="Jameel Noori Nastaleeq" panose="02000503000000020004" pitchFamily="2" charset="-78"/>
                <a:cs typeface="Jameel Noori Nastaleeq" panose="02000503000000020004" pitchFamily="2" charset="-78"/>
              </a:rPr>
              <a:t>جھوٹی تعلیمات کی نشاندہی کرنے سے پہلے، پولُس کلسیوں کی دو باتوں پر تعریف کرتا ہے:</a:t>
            </a:r>
          </a:p>
          <a:p>
            <a:pPr algn="r" rtl="1"/>
            <a:r>
              <a:rPr lang="ur-PK" sz="2400" dirty="0">
                <a:latin typeface="Jameel Noori Nastaleeq" panose="02000503000000020004" pitchFamily="2" charset="-78"/>
                <a:cs typeface="Jameel Noori Nastaleeq" panose="02000503000000020004" pitchFamily="2" charset="-78"/>
              </a:rPr>
              <a:t>1۔ اُن میں اچھا نظم و ضبط ہے</a:t>
            </a:r>
          </a:p>
          <a:p>
            <a:pPr algn="r" rtl="1"/>
            <a:r>
              <a:rPr lang="ur-PK" sz="2400" dirty="0">
                <a:latin typeface="Jameel Noori Nastaleeq" panose="02000503000000020004" pitchFamily="2" charset="-78"/>
                <a:cs typeface="Jameel Noori Nastaleeq" panose="02000503000000020004" pitchFamily="2" charset="-78"/>
              </a:rPr>
              <a:t>2۔ اور وہ ایمان میں مضبوط ہیں (کلسیوں 5:2)۔</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115474" y="3074659"/>
            <a:ext cx="2855494"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pPr algn="ctr" rtl="1"/>
            <a:r>
              <a:rPr lang="ur-PK" sz="2800" dirty="0">
                <a:latin typeface="Jameel Noori Nastaleeq" panose="02000503000000020004" pitchFamily="2" charset="-78"/>
                <a:cs typeface="Jameel Noori Nastaleeq" panose="02000503000000020004" pitchFamily="2" charset="-78"/>
              </a:rPr>
              <a:t>تاکہ وہ خدا کے بھید کو جان لیں، یعنی مسیح کو۔</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a:off x="3282195" y="2988940"/>
            <a:ext cx="77003" cy="1295149"/>
          </a:xfrm>
          <a:prstGeom prst="accentCallout1">
            <a:avLst>
              <a:gd name="adj1" fmla="val 49963"/>
              <a:gd name="adj2" fmla="val -8333"/>
              <a:gd name="adj3" fmla="val 50074"/>
              <a:gd name="adj4" fmla="val -290537"/>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199" y="1585025"/>
            <a:ext cx="3217987" cy="1354942"/>
          </a:xfrm>
          <a:prstGeom prst="rect">
            <a:avLst/>
          </a:prstGeom>
        </p:spPr>
      </p:pic>
      <p:sp>
        <p:nvSpPr>
          <p:cNvPr id="8" name="CuadroTexto 7">
            <a:extLst>
              <a:ext uri="{FF2B5EF4-FFF2-40B4-BE49-F238E27FC236}">
                <a16:creationId xmlns:a16="http://schemas.microsoft.com/office/drawing/2014/main" id="{82CB3316-E9B0-12CC-B35A-7DEEB544E13F}"/>
              </a:ext>
            </a:extLst>
          </p:cNvPr>
          <p:cNvSpPr txBox="1"/>
          <p:nvPr/>
        </p:nvSpPr>
        <p:spPr>
          <a:xfrm>
            <a:off x="3574685" y="5578153"/>
            <a:ext cx="8559565" cy="1154162"/>
          </a:xfrm>
          <a:prstGeom prst="rect">
            <a:avLst/>
          </a:prstGeom>
          <a:noFill/>
        </p:spPr>
        <p:txBody>
          <a:bodyPr wrap="square">
            <a:spAutoFit/>
          </a:bodyPr>
          <a:lstStyle/>
          <a:p>
            <a:pPr algn="r" rtl="1">
              <a:lnSpc>
                <a:spcPct val="150000"/>
              </a:lnSpc>
              <a:spcBef>
                <a:spcPts val="600"/>
              </a:spcBef>
            </a:pPr>
            <a:r>
              <a:rPr lang="ur-PK" sz="2400" dirty="0">
                <a:latin typeface="Jameel Noori Nastaleeq" panose="02000503000000020004" pitchFamily="2" charset="-78"/>
                <a:cs typeface="Jameel Noori Nastaleeq" panose="02000503000000020004" pitchFamily="2" charset="-78"/>
              </a:rPr>
              <a:t>یہاں "</a:t>
            </a:r>
            <a:r>
              <a:rPr lang="ur-PK" sz="2400" b="1" dirty="0">
                <a:latin typeface="Jameel Noori Nastaleeq" panose="02000503000000020004" pitchFamily="2" charset="-78"/>
                <a:cs typeface="Jameel Noori Nastaleeq" panose="02000503000000020004" pitchFamily="2" charset="-78"/>
              </a:rPr>
              <a:t>مُنظم</a:t>
            </a:r>
            <a:r>
              <a:rPr lang="ur-PK" sz="2400" dirty="0">
                <a:latin typeface="Jameel Noori Nastaleeq" panose="02000503000000020004" pitchFamily="2" charset="-78"/>
                <a:cs typeface="Jameel Noori Nastaleeq" panose="02000503000000020004" pitchFamily="2" charset="-78"/>
              </a:rPr>
              <a:t> "سے مراد عبادت اور کلیسیا کی مختلف سرگرمیوں میں ترتیب اور باقاعدگی ہے۔ قیادت ہونی چاہیے اور ذمہ داریوں کی مناسب تقسیم ہونا چاہیے؛ سرگرمیاں وقار اور سلیقے کے ساتھ انجام دی جانی چاہئیں؛ وغیرہ۔</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right)">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right)">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righ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righ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righ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righ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2"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righ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uiExpand="1" build="p"/>
      <p:bldGraphic spid="11" grpId="0" uiExpand="1">
        <p:bldSub>
          <a:bldDgm bld="one"/>
        </p:bldSub>
      </p:bldGraphic>
      <p:bldP spid="7" grpId="0"/>
      <p:bldP spid="9" grpId="0" animBg="1"/>
      <p:bldP spid="1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911FC56-6C3A-FC4D-DBA6-CF901C69BB4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C856C05-3299-593E-6373-BA9DC0863110}"/>
              </a:ext>
            </a:extLst>
          </p:cNvPr>
          <p:cNvSpPr txBox="1"/>
          <p:nvPr/>
        </p:nvSpPr>
        <p:spPr>
          <a:xfrm>
            <a:off x="1" y="-72336"/>
            <a:ext cx="12191999" cy="769441"/>
          </a:xfrm>
          <a:prstGeom prst="rect">
            <a:avLst/>
          </a:prstGeom>
          <a:noFill/>
        </p:spPr>
        <p:txBody>
          <a:bodyPr wrap="square">
            <a:spAutoFit/>
          </a:bodyPr>
          <a:lstStyle/>
          <a:p>
            <a:pPr algn="ctr" rtl="1"/>
            <a:r>
              <a:rPr lang="ur-PK"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مسیح میں جڑیں</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C7D9EBBD-4456-5A2E-44D8-B350B4C940B6}"/>
              </a:ext>
            </a:extLst>
          </p:cNvPr>
          <p:cNvSpPr txBox="1"/>
          <p:nvPr/>
        </p:nvSpPr>
        <p:spPr>
          <a:xfrm>
            <a:off x="355600" y="781451"/>
            <a:ext cx="11684512" cy="461665"/>
          </a:xfrm>
          <a:prstGeom prst="rect">
            <a:avLst/>
          </a:prstGeom>
          <a:noFill/>
        </p:spPr>
        <p:txBody>
          <a:bodyPr wrap="square">
            <a:spAutoFit/>
          </a:bodyPr>
          <a:lstStyle/>
          <a:p>
            <a:pPr algn="ctr" rtl="1"/>
            <a:r>
              <a:rPr lang="ur-PK" sz="2400" b="1" dirty="0">
                <a:solidFill>
                  <a:srgbClr val="FFCA6A"/>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 اور اُس میں جڑ پکڑتے اور تعمِیر ہوتے جاؤ اور جِس طرح تُم نے تعلِیم پائی اُسی طرح اِیمان میں مضبُوط رہو اور خُوب شُکر گُذاری کِیا کرو‘‘۔ (کلسیوں 7:2)</a:t>
            </a:r>
            <a:endParaRPr lang="en" b="1" dirty="0">
              <a:solidFill>
                <a:srgbClr val="FFCA6A"/>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010ECB8-37B3-221C-8BF6-68794DA6E364}"/>
              </a:ext>
            </a:extLst>
          </p:cNvPr>
          <p:cNvSpPr txBox="1"/>
          <p:nvPr/>
        </p:nvSpPr>
        <p:spPr>
          <a:xfrm>
            <a:off x="2630219" y="1807224"/>
            <a:ext cx="6248782" cy="1200329"/>
          </a:xfrm>
          <a:prstGeom prst="rect">
            <a:avLst/>
          </a:prstGeom>
          <a:noFill/>
        </p:spPr>
        <p:txBody>
          <a:bodyPr wrap="square" rtlCol="0">
            <a:spAutoFit/>
          </a:bodyPr>
          <a:lstStyle/>
          <a:p>
            <a:pPr algn="r" rtl="1">
              <a:spcBef>
                <a:spcPts val="600"/>
              </a:spcBef>
            </a:pPr>
            <a:r>
              <a:rPr lang="ur-PK" sz="2400" dirty="0">
                <a:latin typeface="Jameel Noori Nastaleeq" panose="02000503000000020004" pitchFamily="2" charset="-78"/>
                <a:cs typeface="Jameel Noori Nastaleeq" panose="02000503000000020004" pitchFamily="2" charset="-78"/>
              </a:rPr>
              <a:t>ہم نجات کسی عقیدے کو قبول کرنے سے نہیں بلکہ ایک شخصیت کو قبول کرنے سے حاصل کرتے ہیں (کلسیوں 2:6)۔ تاہم عقائد بھی نہایت ضروری ہیں۔ پولُس ہمیں نصیحت کرتا ہے کہ ہم مسیح میں اسی طرح چلیں جیسے تم نے تعلیم پائی ہے (کلسیوں 7:2)۔</a:t>
            </a:r>
            <a:endParaRPr lang="en" sz="2400" b="1" dirty="0">
              <a:latin typeface="Jameel Noori Nastaleeq" panose="02000503000000020004" pitchFamily="2" charset="-78"/>
              <a:cs typeface="Jameel Noori Nastaleeq" panose="02000503000000020004" pitchFamily="2" charset="-78"/>
            </a:endParaRPr>
          </a:p>
        </p:txBody>
      </p:sp>
      <p:pic>
        <p:nvPicPr>
          <p:cNvPr id="7" name="Imagen 6" descr="Un hombre parado al lado de un árbol&#10;&#10;El contenido generado por IA puede ser incorrecto.">
            <a:extLst>
              <a:ext uri="{FF2B5EF4-FFF2-40B4-BE49-F238E27FC236}">
                <a16:creationId xmlns:a16="http://schemas.microsoft.com/office/drawing/2014/main" id="{4631A56F-35AC-25B9-DEA5-44796F69C2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6738" y="1608840"/>
            <a:ext cx="3053375"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F69B64F3-A82C-FED6-B6FA-FD2D67BADA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886" y="1608841"/>
            <a:ext cx="2370597"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21B0FDD-DE7F-C6D6-2BDA-7104E459AFFC}"/>
              </a:ext>
            </a:extLst>
          </p:cNvPr>
          <p:cNvSpPr txBox="1"/>
          <p:nvPr/>
        </p:nvSpPr>
        <p:spPr>
          <a:xfrm>
            <a:off x="2433528" y="3275665"/>
            <a:ext cx="6474371" cy="1200329"/>
          </a:xfrm>
          <a:prstGeom prst="rect">
            <a:avLst/>
          </a:prstGeom>
          <a:noFill/>
        </p:spPr>
        <p:txBody>
          <a:bodyPr wrap="square">
            <a:spAutoFit/>
          </a:bodyPr>
          <a:lstStyle/>
          <a:p>
            <a:pPr algn="r" rtl="1"/>
            <a:r>
              <a:rPr lang="ur-PK" sz="2400" dirty="0">
                <a:latin typeface="Jameel Noori Nastaleeq" panose="02000503000000020004" pitchFamily="2" charset="-78"/>
                <a:cs typeface="Jameel Noori Nastaleeq" panose="02000503000000020004" pitchFamily="2" charset="-78"/>
              </a:rPr>
              <a:t>جب ہم یسوع کے ساتھ چلتے ہیں تو ہم اُس میں جڑ پکڑ لیتے ہیں۔ ہم تمثیلی طور پر “خداوند کی لگائی ہوئی شجرکاری ہیں تاکہ وہ جلال پائے” (یسعیاہ 3:61 )۔</a:t>
            </a:r>
          </a:p>
          <a:p>
            <a:pPr algn="r" rtl="1"/>
            <a:r>
              <a:rPr lang="ur-PK" sz="2400" dirty="0">
                <a:latin typeface="Jameel Noori Nastaleeq" panose="02000503000000020004" pitchFamily="2" charset="-78"/>
                <a:cs typeface="Jameel Noori Nastaleeq" panose="02000503000000020004" pitchFamily="2" charset="-78"/>
              </a:rPr>
              <a:t>ہم ایسے “درخت” ہیں جو یسوع اور اُس کی تعلیمات سے لپٹے رہتے ہیں (زبور 3:1)۔</a:t>
            </a:r>
          </a:p>
        </p:txBody>
      </p:sp>
      <p:graphicFrame>
        <p:nvGraphicFramePr>
          <p:cNvPr id="2" name="Diagrama 1">
            <a:extLst>
              <a:ext uri="{FF2B5EF4-FFF2-40B4-BE49-F238E27FC236}">
                <a16:creationId xmlns:a16="http://schemas.microsoft.com/office/drawing/2014/main" id="{1B4D147E-63CC-0F7C-F024-3C3632E47397}"/>
              </a:ext>
            </a:extLst>
          </p:cNvPr>
          <p:cNvGraphicFramePr/>
          <p:nvPr>
            <p:extLst>
              <p:ext uri="{D42A27DB-BD31-4B8C-83A1-F6EECF244321}">
                <p14:modId xmlns:p14="http://schemas.microsoft.com/office/powerpoint/2010/main" val="3922543043"/>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96878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D5F7F02B-7B32-409D-B1E5-52F31BD4F3BD}"/>
                                            </p:graphicEl>
                                          </p:spTgt>
                                        </p:tgtEl>
                                        <p:attrNameLst>
                                          <p:attrName>style.visibility</p:attrName>
                                        </p:attrNameLst>
                                      </p:cBhvr>
                                      <p:to>
                                        <p:strVal val="visible"/>
                                      </p:to>
                                    </p:set>
                                    <p:anim calcmode="lin" valueType="num">
                                      <p:cBhvr>
                                        <p:cTn id="38" dur="500" fill="hold"/>
                                        <p:tgtEl>
                                          <p:spTgt spid="2">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
                                            <p:graphicEl>
                                              <a:dgm id="{AB0CBB47-E424-47FF-8AD8-BA5C37AA2D98}"/>
                                            </p:graphicEl>
                                          </p:spTgt>
                                        </p:tgtEl>
                                        <p:attrNameLst>
                                          <p:attrName>style.visibility</p:attrName>
                                        </p:attrNameLst>
                                      </p:cBhvr>
                                      <p:to>
                                        <p:strVal val="visible"/>
                                      </p:to>
                                    </p:set>
                                    <p:animEffect transition="in" filter="wipe(right)">
                                      <p:cBhvr>
                                        <p:cTn id="45" dur="500"/>
                                        <p:tgtEl>
                                          <p:spTgt spid="2">
                                            <p:graphicEl>
                                              <a:dgm id="{AB0CBB47-E424-47FF-8AD8-BA5C37AA2D98}"/>
                                            </p:graphicEl>
                                          </p:spTgt>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
                                            <p:graphicEl>
                                              <a:dgm id="{628B03C1-2108-40C1-A7E4-4B0B7D9A765A}"/>
                                            </p:graphicEl>
                                          </p:spTgt>
                                        </p:tgtEl>
                                        <p:attrNameLst>
                                          <p:attrName>style.visibility</p:attrName>
                                        </p:attrNameLst>
                                      </p:cBhvr>
                                      <p:to>
                                        <p:strVal val="visible"/>
                                      </p:to>
                                    </p:set>
                                    <p:animEffect transition="in" filter="wipe(right)">
                                      <p:cBhvr>
                                        <p:cTn id="48" dur="500"/>
                                        <p:tgtEl>
                                          <p:spTgt spid="2">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
                                            <p:graphicEl>
                                              <a:dgm id="{C199F4D7-3ABA-4133-A056-BAEF2F3D776A}"/>
                                            </p:graphicEl>
                                          </p:spTgt>
                                        </p:tgtEl>
                                        <p:attrNameLst>
                                          <p:attrName>style.visibility</p:attrName>
                                        </p:attrNameLst>
                                      </p:cBhvr>
                                      <p:to>
                                        <p:strVal val="visible"/>
                                      </p:to>
                                    </p:set>
                                    <p:animEffect transition="in" filter="wipe(right)">
                                      <p:cBhvr>
                                        <p:cTn id="53" dur="500"/>
                                        <p:tgtEl>
                                          <p:spTgt spid="2">
                                            <p:graphicEl>
                                              <a:dgm id="{C199F4D7-3ABA-4133-A056-BAEF2F3D776A}"/>
                                            </p:graphicEl>
                                          </p:spTgt>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2">
                                            <p:graphicEl>
                                              <a:dgm id="{3C6B2C48-3092-4773-ACB2-D38B34F145FF}"/>
                                            </p:graphicEl>
                                          </p:spTgt>
                                        </p:tgtEl>
                                        <p:attrNameLst>
                                          <p:attrName>style.visibility</p:attrName>
                                        </p:attrNameLst>
                                      </p:cBhvr>
                                      <p:to>
                                        <p:strVal val="visible"/>
                                      </p:to>
                                    </p:set>
                                    <p:animEffect transition="in" filter="wipe(right)">
                                      <p:cBhvr>
                                        <p:cTn id="56" dur="500"/>
                                        <p:tgtEl>
                                          <p:spTgt spid="2">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2">
                                            <p:graphicEl>
                                              <a:dgm id="{80EEE3D0-C2C4-40CE-9E73-DCDA5330CD5E}"/>
                                            </p:graphicEl>
                                          </p:spTgt>
                                        </p:tgtEl>
                                        <p:attrNameLst>
                                          <p:attrName>style.visibility</p:attrName>
                                        </p:attrNameLst>
                                      </p:cBhvr>
                                      <p:to>
                                        <p:strVal val="visible"/>
                                      </p:to>
                                    </p:set>
                                    <p:animEffect transition="in" filter="wipe(right)">
                                      <p:cBhvr>
                                        <p:cTn id="61" dur="500"/>
                                        <p:tgtEl>
                                          <p:spTgt spid="2">
                                            <p:graphicEl>
                                              <a:dgm id="{80EEE3D0-C2C4-40CE-9E73-DCDA5330CD5E}"/>
                                            </p:graphicEl>
                                          </p:spTgt>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
                                            <p:graphicEl>
                                              <a:dgm id="{DD8FD213-494A-48EE-8B01-6F55637C1A93}"/>
                                            </p:graphicEl>
                                          </p:spTgt>
                                        </p:tgtEl>
                                        <p:attrNameLst>
                                          <p:attrName>style.visibility</p:attrName>
                                        </p:attrNameLst>
                                      </p:cBhvr>
                                      <p:to>
                                        <p:strVal val="visible"/>
                                      </p:to>
                                    </p:set>
                                    <p:animEffect transition="in" filter="wipe(right)">
                                      <p:cBhvr>
                                        <p:cTn id="64" dur="500"/>
                                        <p:tgtEl>
                                          <p:spTgt spid="2">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2">
                                            <p:graphicEl>
                                              <a:dgm id="{BA0379AC-B5CE-4DE2-9563-54FF42A75FD8}"/>
                                            </p:graphicEl>
                                          </p:spTgt>
                                        </p:tgtEl>
                                        <p:attrNameLst>
                                          <p:attrName>style.visibility</p:attrName>
                                        </p:attrNameLst>
                                      </p:cBhvr>
                                      <p:to>
                                        <p:strVal val="visible"/>
                                      </p:to>
                                    </p:set>
                                    <p:animEffect transition="in" filter="wipe(right)">
                                      <p:cBhvr>
                                        <p:cTn id="69" dur="500"/>
                                        <p:tgtEl>
                                          <p:spTgt spid="2">
                                            <p:graphicEl>
                                              <a:dgm id="{BA0379AC-B5CE-4DE2-9563-54FF42A75FD8}"/>
                                            </p:graphicEl>
                                          </p:spTgt>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2">
                                            <p:graphicEl>
                                              <a:dgm id="{5EF5C1E4-06C3-494E-AC3C-15D7B9D016A6}"/>
                                            </p:graphicEl>
                                          </p:spTgt>
                                        </p:tgtEl>
                                        <p:attrNameLst>
                                          <p:attrName>style.visibility</p:attrName>
                                        </p:attrNameLst>
                                      </p:cBhvr>
                                      <p:to>
                                        <p:strVal val="visible"/>
                                      </p:to>
                                    </p:set>
                                    <p:animEffect transition="in" filter="wipe(right)">
                                      <p:cBhvr>
                                        <p:cTn id="72" dur="500"/>
                                        <p:tgtEl>
                                          <p:spTgt spid="2">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523220"/>
          </a:xfrm>
          <a:prstGeom prst="rect">
            <a:avLst/>
          </a:prstGeom>
          <a:noFill/>
        </p:spPr>
        <p:txBody>
          <a:bodyPr wrap="square">
            <a:spAutoFit/>
          </a:bodyPr>
          <a:lstStyle/>
          <a:p>
            <a:pPr algn="ctr"/>
            <a:r>
              <a:rPr lang="ur-PK" sz="2800" b="1" dirty="0">
                <a:ln w="10160">
                  <a:solidFill>
                    <a:schemeClr val="accent6"/>
                  </a:solidFill>
                  <a:prstDash val="solid"/>
                </a:ln>
                <a:solidFill>
                  <a:srgbClr val="FFFFFF"/>
                </a:solidFill>
                <a:effectLst>
                  <a:outerShdw blurRad="38100" dist="22860" dir="5400000" algn="tl" rotWithShape="0">
                    <a:srgbClr val="000000"/>
                  </a:outerShdw>
                </a:effectLst>
              </a:rPr>
              <a:t>لوحِ خطوطِ احکام کو اُس کے صلیب پر ہٹا دیا گیا</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47084"/>
            <a:ext cx="9264919" cy="830997"/>
          </a:xfrm>
          <a:prstGeom prst="rect">
            <a:avLst/>
          </a:prstGeom>
          <a:noFill/>
          <a:effectLst>
            <a:outerShdw blurRad="50800" dist="12700" dir="2640000" algn="ctr" rotWithShape="0">
              <a:schemeClr val="bg1"/>
            </a:outerShdw>
          </a:effectLst>
        </p:spPr>
        <p:txBody>
          <a:bodyPr wrap="square">
            <a:spAutoFit/>
          </a:bodyPr>
          <a:lstStyle/>
          <a:p>
            <a:pPr algn="ctr"/>
            <a:r>
              <a:rPr lang="ur-PK" sz="2400" b="1" dirty="0">
                <a:solidFill>
                  <a:srgbClr val="9CCFFA"/>
                </a:solidFill>
                <a:effectLst>
                  <a:glow rad="127000">
                    <a:srgbClr val="182C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ہمارے خلاف تھا، جو ہمارے خلاف تھا، اُس کے ہاتھ کی لکھائی کو مٹا دینا، اور اُسے اپنی صلیب پر کیلیں مار کر راستے سے ہٹا دیا‘‘ (کلسیوں 14:2)</a:t>
            </a:r>
            <a:endParaRPr lang="en" b="1" dirty="0">
              <a:solidFill>
                <a:srgbClr val="9CCFFA"/>
              </a:solidFill>
              <a:effectLst>
                <a:glow rad="127000">
                  <a:srgbClr val="182C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0D2E6B5-B064-3AB7-6DFC-68E48AD83701}"/>
              </a:ext>
            </a:extLst>
          </p:cNvPr>
          <p:cNvSpPr txBox="1"/>
          <p:nvPr/>
        </p:nvSpPr>
        <p:spPr>
          <a:xfrm>
            <a:off x="2883168" y="1427097"/>
            <a:ext cx="9134074" cy="1200329"/>
          </a:xfrm>
          <a:prstGeom prst="rect">
            <a:avLst/>
          </a:prstGeom>
          <a:noFill/>
        </p:spPr>
        <p:txBody>
          <a:bodyPr wrap="square" rtlCol="0">
            <a:spAutoFit/>
          </a:bodyPr>
          <a:lstStyle/>
          <a:p>
            <a:pPr algn="r" rtl="1"/>
            <a:r>
              <a:rPr lang="ur-PK" sz="2400" dirty="0">
                <a:latin typeface="Jameel Noori Nastaleeq" panose="02000503000000020004" pitchFamily="2" charset="-78"/>
                <a:cs typeface="Jameel Noori Nastaleeq" panose="02000503000000020004" pitchFamily="2" charset="-78"/>
              </a:rPr>
              <a:t>ابراہام نے ختنہ کے ذریعے خدا کے ساتھ اپنے عہد کی توثیق کی (پیدائش 11:17)۔ ہم بپتسمہ کے ذریعے یسوع کے ساتھ اپنے عہد کی توثیق کرتے ہیں، جو "مسیح کا ختنہ"ہے (کلسیوں 11:2–12)۔ اس کا مطلب ہے کہ جسمانی ختنہ اب ضروری نہیں رہا۔</a:t>
            </a:r>
          </a:p>
          <a:p>
            <a:pPr algn="r" rtl="1"/>
            <a:r>
              <a:rPr lang="ur-PK" sz="2400" dirty="0">
                <a:latin typeface="Jameel Noori Nastaleeq" panose="02000503000000020004" pitchFamily="2" charset="-78"/>
                <a:cs typeface="Jameel Noori Nastaleeq" panose="02000503000000020004" pitchFamily="2" charset="-78"/>
              </a:rPr>
              <a:t>اس نکتے کو واضح کرنے کے بعد، پولُس صلیب پر یسوع کے کام کا ذکر کرتا ہے۔ یسوع نے کیا انجام دیا؟</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3162209635"/>
              </p:ext>
            </p:extLst>
          </p:nvPr>
        </p:nvGraphicFramePr>
        <p:xfrm>
          <a:off x="174758" y="2922664"/>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6919" y="4629610"/>
            <a:ext cx="6458553" cy="2246769"/>
          </a:xfrm>
          <a:prstGeom prst="rect">
            <a:avLst/>
          </a:prstGeom>
          <a:noFill/>
        </p:spPr>
        <p:txBody>
          <a:bodyPr wrap="square" rtlCol="0">
            <a:spAutoFit/>
          </a:bodyPr>
          <a:lstStyle/>
          <a:p>
            <a:pPr algn="r" rtl="1"/>
            <a:r>
              <a:rPr lang="ur-PK" sz="2800" dirty="0">
                <a:latin typeface="Jameel Noori Nastaleeq" panose="02000503000000020004" pitchFamily="2" charset="-78"/>
                <a:cs typeface="Jameel Noori Nastaleeq" panose="02000503000000020004" pitchFamily="2" charset="-78"/>
              </a:rPr>
              <a:t>افسیوں 14:2-15 وضاحت کرتا ہے کہ جو “احکام” یا “ضابطے” ہمارے خلاف تھے، وہ رسمی شریعت تھی، جو یہودیوں اور غیر قوموں کے درمیان جدائی کی دیوار بنی ہوئی تھی۔</a:t>
            </a:r>
          </a:p>
          <a:p>
            <a:pPr algn="r" rtl="1"/>
            <a:r>
              <a:rPr lang="ur-PK" sz="2800" dirty="0">
                <a:latin typeface="Jameel Noori Nastaleeq" panose="02000503000000020004" pitchFamily="2" charset="-78"/>
                <a:cs typeface="Jameel Noori Nastaleeq" panose="02000503000000020004" pitchFamily="2" charset="-78"/>
              </a:rPr>
              <a:t>اسی لیے اب ہمیں عہدِ عتیق کی رسمی شریعت کی پابندی کے بارے میں فکر کرنے کی ضرورت نہیں، کیونکہ اُن کی تکمیل اور انجام مسیح میں ہو چکا ہے۔</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326881"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righ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right)">
                                      <p:cBhvr>
                                        <p:cTn id="42" dur="500"/>
                                        <p:tgtEl>
                                          <p:spTgt spid="22">
                                            <p:graphicEl>
                                              <a:dgm id="{FA2F0043-86EB-4077-8019-74B6E61C50F6}"/>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right)">
                                      <p:cBhvr>
                                        <p:cTn id="47" dur="500"/>
                                        <p:tgtEl>
                                          <p:spTgt spid="22">
                                            <p:graphicEl>
                                              <a:dgm id="{B885D748-65CB-4770-8E25-553E448535E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right)">
                                      <p:cBhvr>
                                        <p:cTn id="52" dur="500"/>
                                        <p:tgtEl>
                                          <p:spTgt spid="22">
                                            <p:graphicEl>
                                              <a:dgm id="{166E1F6B-A796-46A3-907A-6DDF004D0C0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strips(upRight)">
                                      <p:cBhvr>
                                        <p:cTn id="57" dur="500"/>
                                        <p:tgtEl>
                                          <p:spTgt spid="12"/>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right)">
                                      <p:cBhvr>
                                        <p:cTn id="61" dur="500"/>
                                        <p:tgtEl>
                                          <p:spTgt spid="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7">
                                            <p:txEl>
                                              <p:pRg st="1" end="1"/>
                                            </p:txEl>
                                          </p:spTgt>
                                        </p:tgtEl>
                                        <p:attrNameLst>
                                          <p:attrName>style.visibility</p:attrName>
                                        </p:attrNameLst>
                                      </p:cBhvr>
                                      <p:to>
                                        <p:strVal val="visible"/>
                                      </p:to>
                                    </p:set>
                                    <p:animEffect transition="in" filter="fade">
                                      <p:cBhvr>
                                        <p:cTn id="66" dur="1000"/>
                                        <p:tgtEl>
                                          <p:spTgt spid="7">
                                            <p:txEl>
                                              <p:pRg st="1" end="1"/>
                                            </p:txEl>
                                          </p:spTgt>
                                        </p:tgtEl>
                                      </p:cBhvr>
                                    </p:animEffect>
                                    <p:anim calcmode="lin" valueType="num">
                                      <p:cBhvr>
                                        <p:cTn id="6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8"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par>
                                <p:cTn id="70" presetID="37"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900" decel="100000" fill="hold"/>
                                        <p:tgtEl>
                                          <p:spTgt spid="18"/>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Graphic spid="22" grpId="0" uiExpand="1">
        <p:bldSub>
          <a:bldDgm bld="one"/>
        </p:bldSub>
      </p:bldGraphic>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281112" y="1079541"/>
            <a:ext cx="9877425"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مسائل جو ایمان کو ہلا دیتے ہیں۔</a:t>
            </a:r>
            <a:endParaRPr lang="en"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795</TotalTime>
  <Words>1578</Words>
  <Application>Microsoft Office PowerPoint</Application>
  <PresentationFormat>Panorámica</PresentationFormat>
  <Paragraphs>63</Paragraphs>
  <Slides>12</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Jameel Noori Nastaleeq</vt:lpstr>
      <vt:lpstr>Aptos Display</vt:lpstr>
      <vt:lpstr>Comic Sans MS</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96</cp:revision>
  <dcterms:created xsi:type="dcterms:W3CDTF">2026-01-27T09:08:36Z</dcterms:created>
  <dcterms:modified xsi:type="dcterms:W3CDTF">2026-03-01T21:32:04Z</dcterms:modified>
</cp:coreProperties>
</file>